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drawings/drawing13.xml" ContentType="application/vnd.openxmlformats-officedocument.drawingml.chartshapes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drawings/drawing1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66"/>
  </p:notesMasterIdLst>
  <p:sldIdLst>
    <p:sldId id="373" r:id="rId2"/>
    <p:sldId id="378" r:id="rId3"/>
    <p:sldId id="384" r:id="rId4"/>
    <p:sldId id="387" r:id="rId5"/>
    <p:sldId id="401" r:id="rId6"/>
    <p:sldId id="402" r:id="rId7"/>
    <p:sldId id="385" r:id="rId8"/>
    <p:sldId id="386" r:id="rId9"/>
    <p:sldId id="388" r:id="rId10"/>
    <p:sldId id="398" r:id="rId11"/>
    <p:sldId id="390" r:id="rId12"/>
    <p:sldId id="392" r:id="rId13"/>
    <p:sldId id="397" r:id="rId14"/>
    <p:sldId id="400" r:id="rId15"/>
    <p:sldId id="399" r:id="rId16"/>
    <p:sldId id="429" r:id="rId17"/>
    <p:sldId id="405" r:id="rId18"/>
    <p:sldId id="404" r:id="rId19"/>
    <p:sldId id="406" r:id="rId20"/>
    <p:sldId id="407" r:id="rId21"/>
    <p:sldId id="408" r:id="rId22"/>
    <p:sldId id="409" r:id="rId23"/>
    <p:sldId id="410" r:id="rId24"/>
    <p:sldId id="417" r:id="rId25"/>
    <p:sldId id="411" r:id="rId26"/>
    <p:sldId id="325" r:id="rId27"/>
    <p:sldId id="323" r:id="rId28"/>
    <p:sldId id="324" r:id="rId29"/>
    <p:sldId id="321" r:id="rId30"/>
    <p:sldId id="317" r:id="rId31"/>
    <p:sldId id="327" r:id="rId32"/>
    <p:sldId id="339" r:id="rId33"/>
    <p:sldId id="326" r:id="rId34"/>
    <p:sldId id="305" r:id="rId35"/>
    <p:sldId id="412" r:id="rId36"/>
    <p:sldId id="333" r:id="rId37"/>
    <p:sldId id="335" r:id="rId38"/>
    <p:sldId id="413" r:id="rId39"/>
    <p:sldId id="337" r:id="rId40"/>
    <p:sldId id="416" r:id="rId41"/>
    <p:sldId id="414" r:id="rId42"/>
    <p:sldId id="418" r:id="rId43"/>
    <p:sldId id="422" r:id="rId44"/>
    <p:sldId id="425" r:id="rId45"/>
    <p:sldId id="426" r:id="rId46"/>
    <p:sldId id="423" r:id="rId47"/>
    <p:sldId id="424" r:id="rId48"/>
    <p:sldId id="343" r:id="rId49"/>
    <p:sldId id="419" r:id="rId50"/>
    <p:sldId id="342" r:id="rId51"/>
    <p:sldId id="420" r:id="rId52"/>
    <p:sldId id="341" r:id="rId53"/>
    <p:sldId id="421" r:id="rId54"/>
    <p:sldId id="381" r:id="rId55"/>
    <p:sldId id="352" r:id="rId56"/>
    <p:sldId id="353" r:id="rId57"/>
    <p:sldId id="354" r:id="rId58"/>
    <p:sldId id="355" r:id="rId59"/>
    <p:sldId id="356" r:id="rId60"/>
    <p:sldId id="357" r:id="rId61"/>
    <p:sldId id="369" r:id="rId62"/>
    <p:sldId id="427" r:id="rId63"/>
    <p:sldId id="428" r:id="rId64"/>
    <p:sldId id="304" r:id="rId6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0000FF"/>
    <a:srgbClr val="1852F4"/>
    <a:srgbClr val="FFFFCC"/>
    <a:srgbClr val="00FF00"/>
    <a:srgbClr val="22108E"/>
    <a:srgbClr val="000066"/>
    <a:srgbClr val="003366"/>
    <a:srgbClr val="C0E2EA"/>
    <a:srgbClr val="8BCA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740" autoAdjust="0"/>
    <p:restoredTop sz="89245" autoAdjust="0"/>
  </p:normalViewPr>
  <p:slideViewPr>
    <p:cSldViewPr snapToGrid="0">
      <p:cViewPr>
        <p:scale>
          <a:sx n="100" d="100"/>
          <a:sy n="100" d="100"/>
        </p:scale>
        <p:origin x="-61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2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5.0570538458689793E-2"/>
          <c:y val="4.8132672758582434E-2"/>
          <c:w val="0.47256138206866"/>
          <c:h val="0.886052591378735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00FF"/>
            </a:solidFill>
            <a:ln w="22559">
              <a:solidFill>
                <a:schemeClr val="bg1"/>
              </a:solidFill>
            </a:ln>
          </c:spPr>
          <c:dPt>
            <c:idx val="0"/>
            <c:spPr>
              <a:solidFill>
                <a:srgbClr val="FFFF00"/>
              </a:solidFill>
              <a:ln w="22559">
                <a:solidFill>
                  <a:schemeClr val="bg1"/>
                </a:solidFill>
              </a:ln>
            </c:spPr>
          </c:dPt>
          <c:dPt>
            <c:idx val="2"/>
            <c:spPr>
              <a:solidFill>
                <a:srgbClr val="C00000"/>
              </a:solidFill>
              <a:ln w="22559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8.8186656664463806E-3"/>
                  <c:y val="3.590715777235128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</a:rPr>
                      <a:t>22,</a:t>
                    </a:r>
                    <a:r>
                      <a:rPr lang="ru-RU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</a:rPr>
                      <a:t>5%</a:t>
                    </a:r>
                    <a:endParaRPr lang="en-US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0.19548030654237447"/>
                  <c:y val="-7.480549317624374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ru-RU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</a:rPr>
                      <a:t>7,3%</a:t>
                    </a:r>
                    <a:endParaRPr lang="en-US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-4.7032883554380699E-2"/>
                  <c:y val="8.364149369850323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20,2%</a:t>
                    </a:r>
                    <a:endParaRPr lang="en-US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dLblPos val="bestFit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="1">
                    <a:ln>
                      <a:noFill/>
                    </a:ln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дети до 15 лет</c:v>
                </c:pt>
                <c:pt idx="1">
                  <c:v>трудоспособное население</c:v>
                </c:pt>
                <c:pt idx="2">
                  <c:v>пенсионеры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22.5</c:v>
                </c:pt>
                <c:pt idx="1">
                  <c:v>57.3</c:v>
                </c:pt>
                <c:pt idx="2">
                  <c:v>20.2</c:v>
                </c:pt>
              </c:numCache>
            </c:numRef>
          </c:val>
        </c:ser>
        <c:dLbls/>
        <c:firstSliceAng val="0"/>
      </c:pieChart>
      <c:spPr>
        <a:noFill/>
        <a:ln w="20052">
          <a:noFill/>
        </a:ln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6084491612604248"/>
          <c:y val="9.9876372332243571E-2"/>
          <c:w val="0.42445743290899207"/>
          <c:h val="0.56171620535262656"/>
        </c:manualLayout>
      </c:layout>
      <c:txPr>
        <a:bodyPr/>
        <a:lstStyle/>
        <a:p>
          <a:pPr>
            <a:defRPr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2211">
          <a:latin typeface="Arial" pitchFamily="34" charset="0"/>
          <a:cs typeface="Arial" pitchFamily="34" charset="0"/>
        </a:defRPr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год</a:t>
            </a:r>
          </a:p>
        </c:rich>
      </c:tx>
      <c:layout>
        <c:manualLayout>
          <c:xMode val="edge"/>
          <c:yMode val="edge"/>
          <c:x val="0.42009417270501381"/>
          <c:y val="4.5951264213128914E-3"/>
        </c:manualLayout>
      </c:layout>
    </c:title>
    <c:view3D>
      <c:rotX val="30"/>
      <c:rotY val="110"/>
      <c:perspective val="20"/>
    </c:view3D>
    <c:plotArea>
      <c:layout>
        <c:manualLayout>
          <c:layoutTarget val="inner"/>
          <c:xMode val="edge"/>
          <c:yMode val="edge"/>
          <c:x val="0.12065015699072833"/>
          <c:y val="0.16387034218451735"/>
          <c:w val="0.87934981426000924"/>
          <c:h val="0.753836545107091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explosion val="8"/>
          <c:dPt>
            <c:idx val="0"/>
            <c:spPr>
              <a:solidFill>
                <a:srgbClr val="0000FF"/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rgbClr val="FFFF00"/>
              </a:solidFill>
              <a:ln w="19050">
                <a:solidFill>
                  <a:schemeClr val="bg1"/>
                </a:solidFill>
              </a:ln>
            </c:spPr>
          </c:dPt>
          <c:dPt>
            <c:idx val="2"/>
            <c:spPr>
              <a:solidFill>
                <a:srgbClr val="11BF91"/>
              </a:solidFill>
              <a:ln w="19050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0.17456378514216714"/>
                  <c:y val="-0.21163515885881104"/>
                </c:manualLayout>
              </c:layout>
              <c:showVal val="1"/>
              <c:showPercent val="1"/>
              <c:separator>
</c:separator>
            </c:dLbl>
            <c:dLbl>
              <c:idx val="1"/>
              <c:layout>
                <c:manualLayout>
                  <c:x val="6.8333715930678843E-2"/>
                  <c:y val="6.1666947271655281E-2"/>
                </c:manualLayout>
              </c:layout>
              <c:spPr>
                <a:noFill/>
                <a:ln w="38100">
                  <a:solidFill>
                    <a:srgbClr val="FFFF00"/>
                  </a:solidFill>
                </a:ln>
                <a:effectLst/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Val val="1"/>
              <c:showPercent val="1"/>
              <c:separator>
</c:separator>
            </c:dLbl>
            <c:dLbl>
              <c:idx val="2"/>
              <c:layout>
                <c:manualLayout>
                  <c:x val="9.5016821129622012E-3"/>
                  <c:y val="6.5052406638964791E-2"/>
                </c:manualLayout>
              </c:layout>
              <c:spPr>
                <a:noFill/>
                <a:ln w="34925">
                  <a:solidFill>
                    <a:srgbClr val="4DCB98"/>
                  </a:solidFill>
                </a:ln>
                <a:effectLst/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Val val="1"/>
              <c:showPercent val="1"/>
              <c:separator>
</c:separato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Безвозмездные поступления</c:v>
                </c:pt>
                <c:pt idx="1">
                  <c:v>Налоговые доходы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Лист1!$B$2:$B$4</c:f>
              <c:numCache>
                <c:formatCode>_-* #,##0.0_р_._-;\-* #,##0.0_р_._-;_-* "-"??_р_._-;_-@_-</c:formatCode>
                <c:ptCount val="3"/>
                <c:pt idx="0">
                  <c:v>409584.3</c:v>
                </c:pt>
                <c:pt idx="1">
                  <c:v>96797.6</c:v>
                </c:pt>
                <c:pt idx="2">
                  <c:v>38101.5</c:v>
                </c:pt>
              </c:numCache>
            </c:numRef>
          </c:val>
        </c:ser>
        <c:dLbls/>
      </c:pie3DChart>
    </c:plotArea>
    <c:legend>
      <c:legendPos val="b"/>
      <c:legendEntry>
        <c:idx val="0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9052234888920455E-3"/>
          <c:y val="0.15289799369545654"/>
          <c:w val="0.32962002307479588"/>
          <c:h val="0.64039055096300579"/>
        </c:manualLayout>
      </c:layout>
      <c:txPr>
        <a:bodyPr/>
        <a:lstStyle/>
        <a:p>
          <a:pPr>
            <a:defRPr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spPr>
    <a:ln w="50800"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floor>
      <c:spPr>
        <a:noFill/>
        <a:ln w="25400">
          <a:noFill/>
        </a:ln>
      </c:spPr>
    </c:floor>
    <c:plotArea>
      <c:layout>
        <c:manualLayout>
          <c:layoutTarget val="inner"/>
          <c:xMode val="edge"/>
          <c:yMode val="edge"/>
          <c:x val="0"/>
          <c:y val="3.8699690402476811E-2"/>
          <c:w val="1"/>
          <c:h val="0.8073089109242852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</c:v>
                </c:pt>
              </c:strCache>
            </c:strRef>
          </c:tx>
          <c:spPr>
            <a:solidFill>
              <a:srgbClr val="22108E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22108E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2.0514959393792519E-2"/>
                  <c:y val="-3.9919364978248661E-2"/>
                </c:manualLayout>
              </c:layout>
              <c:showVal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2540297313418691E-2"/>
                  <c:y val="-3.5483879980666017E-2"/>
                </c:manualLayout>
              </c:layout>
              <c:showVal val="1"/>
              <c:separator>
</c:separator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  <a:latin typeface="Arial Black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eparator>
</c:separator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_-* #,##0.0_р_._-;\-* #,##0.0_р_._-;_-* "-"??_р_._-;_-@_-</c:formatCode>
                <c:ptCount val="2"/>
                <c:pt idx="0">
                  <c:v>91251.4</c:v>
                </c:pt>
                <c:pt idx="1">
                  <c:v>96797.6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solidFill>
              <a:srgbClr val="0000FF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2.0515763019591796E-2"/>
                  <c:y val="-5.5286399615544733E-3"/>
                </c:manualLayout>
              </c:layout>
              <c:showVal val="1"/>
            </c:dLbl>
            <c:dLbl>
              <c:idx val="1"/>
              <c:layout>
                <c:manualLayout>
                  <c:x val="2.6912021659322532E-2"/>
                  <c:y val="-6.621445674738550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_-* #,##0.0_р_._-;\-* #,##0.0_р_._-;_-* "-"??_р_._-;_-@_-</c:formatCode>
                <c:ptCount val="2"/>
                <c:pt idx="0">
                  <c:v>40069.599999999999</c:v>
                </c:pt>
                <c:pt idx="1">
                  <c:v>38101.5</c:v>
                </c:pt>
              </c:numCache>
            </c:numRef>
          </c:val>
        </c:ser>
        <c:dLbls/>
        <c:shape val="cylinder"/>
        <c:axId val="61854464"/>
        <c:axId val="149418368"/>
        <c:axId val="0"/>
      </c:bar3DChart>
      <c:catAx>
        <c:axId val="61854464"/>
        <c:scaling>
          <c:orientation val="minMax"/>
        </c:scaling>
        <c:delete val="1"/>
        <c:axPos val="b"/>
        <c:numFmt formatCode="General" sourceLinked="1"/>
        <c:tickLblPos val="none"/>
        <c:crossAx val="149418368"/>
        <c:crosses val="autoZero"/>
        <c:auto val="1"/>
        <c:lblAlgn val="ctr"/>
        <c:lblOffset val="100"/>
      </c:catAx>
      <c:valAx>
        <c:axId val="149418368"/>
        <c:scaling>
          <c:orientation val="minMax"/>
        </c:scaling>
        <c:delete val="1"/>
        <c:axPos val="l"/>
        <c:numFmt formatCode="_-* #,##0.0_р_._-;\-* #,##0.0_р_._-;_-* &quot;-&quot;??_р_._-;_-@_-" sourceLinked="1"/>
        <c:tickLblPos val="none"/>
        <c:crossAx val="61854464"/>
        <c:crosses val="autoZero"/>
        <c:crossBetween val="between"/>
      </c:valAx>
    </c:plotArea>
    <c:legend>
      <c:legendPos val="b"/>
      <c:legendEntry>
        <c:idx val="1"/>
        <c:txPr>
          <a:bodyPr/>
          <a:lstStyle/>
          <a:p>
            <a:pPr>
              <a:defRPr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7.3173745304062857E-2"/>
          <c:y val="0.78494603376836014"/>
          <c:w val="0.89647411378854025"/>
          <c:h val="0.12903664059858788"/>
        </c:manualLayout>
      </c:layout>
      <c:txPr>
        <a:bodyPr/>
        <a:lstStyle/>
        <a:p>
          <a:pPr>
            <a:defRPr sz="1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8.2304517859162259E-3"/>
          <c:y val="0.11468861846814603"/>
          <c:w val="0.51020690294507887"/>
          <c:h val="0.8835440658862965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организацию отдыха детей в пришкольных лагерях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0792332407036202E-2"/>
                  <c:y val="-4.4103290791139334E-3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latin typeface="Arial Black" pitchFamily="34" charset="0"/>
                        <a:cs typeface="Times New Roman" pitchFamily="18" charset="0"/>
                      </a:defRPr>
                    </a:pPr>
                    <a:r>
                      <a:rPr lang="en-US" sz="1200" dirty="0">
                        <a:solidFill>
                          <a:schemeClr val="bg1"/>
                        </a:solidFill>
                        <a:latin typeface="Arial Black" pitchFamily="34" charset="0"/>
                      </a:rPr>
                      <a:t>204,4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192481345563898E-2"/>
                  <c:y val="-1.3080751032642248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latin typeface="Arial Black" pitchFamily="34" charset="0"/>
                        <a:cs typeface="Times New Roman" pitchFamily="18" charset="0"/>
                      </a:defRPr>
                    </a:pPr>
                    <a:r>
                      <a:rPr lang="en-US" sz="1200" dirty="0">
                        <a:solidFill>
                          <a:schemeClr val="bg1"/>
                        </a:solidFill>
                        <a:latin typeface="Arial Black" pitchFamily="34" charset="0"/>
                      </a:rPr>
                      <a:t>202,5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204.4</c:v>
                </c:pt>
                <c:pt idx="1">
                  <c:v>202.5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достижение показателей органов исполнительной власти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6184615244041061E-2"/>
                  <c:y val="-0.10436284701935698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chemeClr val="bg1"/>
                        </a:solidFill>
                        <a:latin typeface="Arial Black" pitchFamily="34" charset="0"/>
                      </a:rPr>
                      <a:t>1 539,8</a:t>
                    </a:r>
                  </a:p>
                </c:rich>
              </c:tx>
              <c:showVal val="1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100" b="1">
                    <a:latin typeface="Arial Black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 formatCode="#,##0.0">
                  <c:v>1539.8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привлечение обучающихся к труду</c:v>
                </c:pt>
              </c:strCache>
            </c:strRef>
          </c:tx>
          <c:spPr>
            <a:solidFill>
              <a:srgbClr val="0000FF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9105548743207076E-2"/>
                  <c:y val="-4.5474273441021194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</a:rPr>
                      <a:t>131,7</a:t>
                    </a:r>
                    <a:endParaRPr lang="en-US" sz="1400" dirty="0">
                      <a:solidFill>
                        <a:schemeClr val="bg1"/>
                      </a:solidFill>
                      <a:latin typeface="Arial Black" pitchFamily="34" charset="0"/>
                    </a:endParaRPr>
                  </a:p>
                </c:rich>
              </c:tx>
              <c:showVal val="1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1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 formatCode="#,##0.0">
                  <c:v>131.69999999999999</c:v>
                </c:pt>
              </c:numCache>
            </c:numRef>
          </c:val>
        </c:ser>
        <c:dLbls/>
        <c:shape val="cylinder"/>
        <c:axId val="160241920"/>
        <c:axId val="160299264"/>
        <c:axId val="0"/>
      </c:bar3DChart>
      <c:catAx>
        <c:axId val="160241920"/>
        <c:scaling>
          <c:orientation val="minMax"/>
        </c:scaling>
        <c:delete val="1"/>
        <c:axPos val="b"/>
        <c:numFmt formatCode="General" sourceLinked="1"/>
        <c:tickLblPos val="none"/>
        <c:crossAx val="160299264"/>
        <c:crosses val="autoZero"/>
        <c:auto val="1"/>
        <c:lblAlgn val="ctr"/>
        <c:lblOffset val="100"/>
      </c:catAx>
      <c:valAx>
        <c:axId val="160299264"/>
        <c:scaling>
          <c:orientation val="minMax"/>
        </c:scaling>
        <c:delete val="1"/>
        <c:axPos val="l"/>
        <c:numFmt formatCode="#,##0.0" sourceLinked="1"/>
        <c:tickLblPos val="none"/>
        <c:crossAx val="160241920"/>
        <c:crosses val="autoZero"/>
        <c:crossBetween val="between"/>
      </c:valAx>
    </c:plotArea>
    <c:legend>
      <c:legendPos val="b"/>
      <c:legendEntry>
        <c:idx val="2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DFKai-SB" pitchFamily="65" charset="-12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40190235767880378"/>
          <c:y val="0.12163104611923525"/>
          <c:w val="0.40217899914828953"/>
          <c:h val="0.81776289327470464"/>
        </c:manualLayout>
      </c:layout>
      <c:txPr>
        <a:bodyPr/>
        <a:lstStyle/>
        <a:p>
          <a:pPr>
            <a:defRPr sz="1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0695872507102112"/>
          <c:y val="0.10303547104843429"/>
          <c:w val="0.87670868207666874"/>
          <c:h val="0.639309719725548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создание условий для занятий физкультурой и спортом,  на благоустройство здания школы, на модернизацию детской школы искусств</c:v>
                </c:pt>
                <c:pt idx="1">
                  <c:v>на создание в ОУ, расположенных в сельской местности, условий для занятий физкультурой и спортом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B0F0"/>
            </a:solidFill>
            <a:ln w="19050">
              <a:solidFill>
                <a:schemeClr val="bg1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на создание условий для занятий физкультурой и спортом,  на благоустройство здания школы, на модернизацию детской школы искусств</c:v>
                </c:pt>
                <c:pt idx="1">
                  <c:v>на создание в ОУ, расположенных в сельской местности, условий для занятий физкультурой и спортом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72541.600000000006</c:v>
                </c:pt>
                <c:pt idx="1">
                  <c:v>1074.3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создание условий для занятий физкультурой и спортом,  на благоустройство здания школы, на модернизацию детской школы искусств</c:v>
                </c:pt>
                <c:pt idx="1">
                  <c:v>на создание в ОУ, расположенных в сельской местности, условий для занятий физкультурой и спортом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dLbls/>
        <c:axId val="160666752"/>
        <c:axId val="160668288"/>
      </c:barChart>
      <c:catAx>
        <c:axId val="16066675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60668288"/>
        <c:crosses val="autoZero"/>
        <c:auto val="1"/>
        <c:lblAlgn val="ctr"/>
        <c:lblOffset val="100"/>
      </c:catAx>
      <c:valAx>
        <c:axId val="1606682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6066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0695872507102112"/>
          <c:y val="2.5865053042003192E-2"/>
          <c:w val="0.8558920500958167"/>
          <c:h val="0.5775733853204035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выравнивание бюджетной обеспеченности</c:v>
                </c:pt>
              </c:strCache>
            </c:strRef>
          </c:tx>
          <c:spPr>
            <a:solidFill>
              <a:srgbClr val="0000FF"/>
            </a:solidFill>
            <a:ln>
              <a:solidFill>
                <a:schemeClr val="bg1"/>
              </a:solidFill>
            </a:ln>
          </c:spPr>
          <c:dLbls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2019 г.</c:v>
                </c:pt>
                <c:pt idx="1">
                  <c:v>2020 г.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34531.599999999999</c:v>
                </c:pt>
                <c:pt idx="1">
                  <c:v>34531.599999999999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сбалансированность бюджета</c:v>
                </c:pt>
              </c:strCache>
            </c:strRef>
          </c:tx>
          <c:spPr>
            <a:solidFill>
              <a:srgbClr val="C00000"/>
            </a:solidFill>
            <a:ln w="19050">
              <a:solidFill>
                <a:schemeClr val="bg1"/>
              </a:solidFill>
            </a:ln>
          </c:spPr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2019 г.</c:v>
                </c:pt>
                <c:pt idx="1">
                  <c:v>2020 г.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0</c:v>
                </c:pt>
                <c:pt idx="1">
                  <c:v>4781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2019 г.</c:v>
                </c:pt>
                <c:pt idx="1">
                  <c:v>2020 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dLbls/>
        <c:overlap val="100"/>
        <c:axId val="160875264"/>
        <c:axId val="160876800"/>
      </c:barChart>
      <c:catAx>
        <c:axId val="160875264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60876800"/>
        <c:crosses val="autoZero"/>
        <c:auto val="1"/>
        <c:lblAlgn val="ctr"/>
        <c:lblOffset val="100"/>
      </c:catAx>
      <c:valAx>
        <c:axId val="160876800"/>
        <c:scaling>
          <c:orientation val="minMax"/>
          <c:min val="0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60875264"/>
        <c:crosses val="autoZero"/>
        <c:crossBetween val="between"/>
        <c:minorUnit val="200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  <a:latin typeface="Arial" pitchFamily="34" charset="0"/>
          <a:cs typeface="Arial" pitchFamily="34" charset="0"/>
        </a:defRPr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6606209836701115E-3"/>
          <c:y val="0.1665667562834344"/>
          <c:w val="0.42546165530880814"/>
          <c:h val="0.673075011517407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c:spPr>
          <c:explosion val="4"/>
          <c:dPt>
            <c:idx val="0"/>
            <c:spPr>
              <a:solidFill>
                <a:srgbClr val="00B0F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1"/>
            <c:spPr>
              <a:solidFill>
                <a:srgbClr val="FFCC0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2"/>
            <c:spPr>
              <a:solidFill>
                <a:srgbClr val="CC0066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3"/>
            <c:spPr>
              <a:solidFill>
                <a:srgbClr val="00CC0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6"/>
            <c:spPr>
              <a:solidFill>
                <a:srgbClr val="0000FF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7"/>
            <c:spPr>
              <a:solidFill>
                <a:srgbClr val="631288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Pt>
            <c:idx val="8"/>
            <c:spPr>
              <a:solidFill>
                <a:srgbClr val="FF00FF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dkEdge">
                <a:bevelT/>
              </a:sp3d>
            </c:spPr>
          </c:dPt>
          <c:dLbls>
            <c:dLbl>
              <c:idx val="0"/>
              <c:layout>
                <c:manualLayout>
                  <c:x val="0.41979191012578987"/>
                  <c:y val="-0.42677239971319281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79,1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1"/>
              <c:layout>
                <c:manualLayout>
                  <c:x val="0.11250796917340226"/>
                  <c:y val="-0.2452435317838147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8,5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2"/>
              <c:layout>
                <c:manualLayout>
                  <c:x val="0.10325639939821166"/>
                  <c:y val="-0.24460326650332326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4,5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3"/>
              <c:layout>
                <c:manualLayout>
                  <c:x val="0.10875252993915197"/>
                  <c:y val="-0.20416517550045216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3,6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4"/>
              <c:layout>
                <c:manualLayout>
                  <c:x val="0.12513593469726123"/>
                  <c:y val="-0.15036491705760538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2,5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5"/>
              <c:layout>
                <c:manualLayout>
                  <c:x val="0.13164171164494068"/>
                  <c:y val="-6.9619951687113324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0,7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6"/>
              <c:layout>
                <c:manualLayout>
                  <c:x val="0.13580414541317046"/>
                  <c:y val="2.0036240956163121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0,7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layout>
                <c:manualLayout>
                  <c:x val="8.0012079513946621E-2"/>
                  <c:y val="2.4992930149483311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Физическая культура и спорт</c:v>
                </c:pt>
                <c:pt idx="3">
                  <c:v>Социальная политика</c:v>
                </c:pt>
                <c:pt idx="4">
                  <c:v>Межбюджетные трансферты</c:v>
                </c:pt>
                <c:pt idx="5">
                  <c:v>СМИ</c:v>
                </c:pt>
                <c:pt idx="6">
                  <c:v>Культура</c:v>
                </c:pt>
                <c:pt idx="7">
                  <c:v>Национальная безопасность и правоохранительная деятельность</c:v>
                </c:pt>
                <c:pt idx="8">
                  <c:v>Национальная экономика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436489.7</c:v>
                </c:pt>
                <c:pt idx="1">
                  <c:v>47101.9</c:v>
                </c:pt>
                <c:pt idx="2">
                  <c:v>24580.3</c:v>
                </c:pt>
                <c:pt idx="3">
                  <c:v>20012</c:v>
                </c:pt>
                <c:pt idx="4">
                  <c:v>13957.7</c:v>
                </c:pt>
                <c:pt idx="5">
                  <c:v>3999.8</c:v>
                </c:pt>
                <c:pt idx="6">
                  <c:v>3564</c:v>
                </c:pt>
                <c:pt idx="7">
                  <c:v>1642</c:v>
                </c:pt>
                <c:pt idx="8">
                  <c:v>583.9</c:v>
                </c:pt>
              </c:numCache>
            </c:numRef>
          </c:val>
        </c:ser>
        <c:dLbls/>
        <c:firstSliceAng val="13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700" b="1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1720335898883552"/>
          <c:y val="4.1090579202810409E-2"/>
          <c:w val="0.46901847848354455"/>
          <c:h val="0.92149344662781363"/>
        </c:manualLayout>
      </c:layout>
      <c:txPr>
        <a:bodyPr/>
        <a:lstStyle/>
        <a:p>
          <a:pPr>
            <a:defRPr sz="1700" b="1">
              <a:ln>
                <a:noFill/>
              </a:ln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4365139841390814E-3"/>
          <c:y val="0.14174272111334921"/>
          <c:w val="0.38462393813676532"/>
          <c:h val="0.623895806628826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explosion val="8"/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</c:dPt>
          <c:dPt>
            <c:idx val="2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</c:dPt>
          <c:dPt>
            <c:idx val="3"/>
            <c:spPr>
              <a:solidFill>
                <a:srgbClr val="336600"/>
              </a:solidFill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</c:dPt>
          <c:dLbls>
            <c:dLbl>
              <c:idx val="0"/>
              <c:layout>
                <c:manualLayout>
                  <c:x val="0.37643710665199109"/>
                  <c:y val="-0.45813953488372089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63,69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1"/>
              <c:layout>
                <c:manualLayout>
                  <c:x val="0.11685998927553411"/>
                  <c:y val="-0.10697711041933711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24,09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2"/>
              <c:layout>
                <c:manualLayout>
                  <c:x val="9.7915050941213014E-2"/>
                  <c:y val="-3.7209302325581402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3,41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3"/>
              <c:layout>
                <c:manualLayout>
                  <c:x val="0.11044235599582308"/>
                  <c:y val="-0.23255813953488375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4,19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4"/>
              <c:layout>
                <c:manualLayout>
                  <c:x val="0.12717139389834339"/>
                  <c:y val="2.3255813953488372E-3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2,84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5"/>
              <c:layout>
                <c:manualLayout>
                  <c:x val="0.14269703383851215"/>
                  <c:y val="0.11860446804614541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1,77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6"/>
              <c:layout>
                <c:manualLayout>
                  <c:x val="0.14910394265232979"/>
                  <c:y val="0.2441860465116279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Фонд оплаты труда и иные выплаты персонала</c:v>
                </c:pt>
                <c:pt idx="1">
                  <c:v>Закупки товаров, работ и услуг для обеспечения государственных (муниципальных) нужд</c:v>
                </c:pt>
                <c:pt idx="2">
                  <c:v>Капитальные вложения в объекты государственной (муниципальной) собственности</c:v>
                </c:pt>
                <c:pt idx="3">
                  <c:v>Социальное обеспечение и иные выплаты населению</c:v>
                </c:pt>
                <c:pt idx="4">
                  <c:v>Межбюджетные трансферты </c:v>
                </c:pt>
                <c:pt idx="5">
                  <c:v>Иные бюджетные ассигнования</c:v>
                </c:pt>
                <c:pt idx="6">
                  <c:v>Предоставление субсидий бюджетам, автономным учреждениям и иным некомерческим организациям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351522.3</c:v>
                </c:pt>
                <c:pt idx="1">
                  <c:v>132964.79999999999</c:v>
                </c:pt>
                <c:pt idx="2">
                  <c:v>23107.3</c:v>
                </c:pt>
                <c:pt idx="3">
                  <c:v>18837.7</c:v>
                </c:pt>
                <c:pt idx="4">
                  <c:v>15697.7</c:v>
                </c:pt>
                <c:pt idx="5">
                  <c:v>9766.5</c:v>
                </c:pt>
                <c:pt idx="6">
                  <c:v>35</c:v>
                </c:pt>
              </c:numCache>
            </c:numRef>
          </c:val>
        </c:ser>
        <c:dLbls/>
        <c:firstSliceAng val="140"/>
        <c:holeSize val="52"/>
      </c:doughnutChart>
    </c:plotArea>
    <c:legend>
      <c:legendPos val="r"/>
      <c:legendEntry>
        <c:idx val="0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47454090819292782"/>
          <c:y val="4.1479033144112817E-2"/>
          <c:w val="0.52436914740496077"/>
          <c:h val="0.95852096685588761"/>
        </c:manualLayout>
      </c:layout>
      <c:txPr>
        <a:bodyPr/>
        <a:lstStyle/>
        <a:p>
          <a:pPr>
            <a:defRPr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2043744531933508E-2"/>
          <c:y val="0.12631564532694284"/>
          <c:w val="0.45088188976378024"/>
          <c:h val="0.7527767203012665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explosion val="5"/>
          <c:dPt>
            <c:idx val="0"/>
            <c:spPr>
              <a:solidFill>
                <a:srgbClr val="00B0F0"/>
              </a:solidFill>
              <a:ln w="19050">
                <a:solidFill>
                  <a:schemeClr val="bg1"/>
                </a:solidFill>
              </a:ln>
            </c:spPr>
          </c:dPt>
          <c:dPt>
            <c:idx val="2"/>
            <c:spPr>
              <a:solidFill>
                <a:srgbClr val="FF0000"/>
              </a:solidFill>
              <a:ln w="19050">
                <a:solidFill>
                  <a:schemeClr val="bg1"/>
                </a:solidFill>
              </a:ln>
            </c:spPr>
          </c:dPt>
          <c:dPt>
            <c:idx val="3"/>
            <c:spPr>
              <a:solidFill>
                <a:srgbClr val="336600"/>
              </a:solidFill>
              <a:ln w="19050">
                <a:solidFill>
                  <a:schemeClr val="bg1"/>
                </a:solidFill>
              </a:ln>
            </c:spPr>
          </c:dPt>
          <c:dPt>
            <c:idx val="6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0.39861111111111125"/>
                  <c:y val="-0.4922953326486362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63,7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1"/>
              <c:layout>
                <c:manualLayout>
                  <c:x val="0.14583333333333343"/>
                  <c:y val="-2.32828026931416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20,9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2"/>
              <c:layout>
                <c:manualLayout>
                  <c:x val="9.444444444444447E-2"/>
                  <c:y val="-8.12742668036060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4,2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3"/>
              <c:layout>
                <c:manualLayout>
                  <c:x val="9.5833223972003528E-2"/>
                  <c:y val="-4.87495150062763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4,5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4"/>
              <c:layout>
                <c:manualLayout>
                  <c:x val="9.861111111111108E-2"/>
                  <c:y val="2.339107611548557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3,4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5"/>
              <c:layout>
                <c:manualLayout>
                  <c:x val="0.11388888888888885"/>
                  <c:y val="8.59115827912815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2,8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dLbl>
              <c:idx val="6"/>
              <c:layout>
                <c:manualLayout>
                  <c:x val="0.12638888888888888"/>
                  <c:y val="0.1788068926166837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0,5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Arial Black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Оплата труда, начисления на выплаты по оплате труда</c:v>
                </c:pt>
                <c:pt idx="1">
                  <c:v>Иные расходы</c:v>
                </c:pt>
                <c:pt idx="2">
                  <c:v>Продукты питания</c:v>
                </c:pt>
                <c:pt idx="3">
                  <c:v>Коммунальные услуги</c:v>
                </c:pt>
                <c:pt idx="4">
                  <c:v>Социальные выплаты</c:v>
                </c:pt>
                <c:pt idx="5">
                  <c:v>Межбюджетные трансферты</c:v>
                </c:pt>
                <c:pt idx="6">
                  <c:v>Горюче-смазочные материалы (в т.ч. подвоз детей)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351270.6</c:v>
                </c:pt>
                <c:pt idx="1">
                  <c:v>115088.8</c:v>
                </c:pt>
                <c:pt idx="2">
                  <c:v>23321.7</c:v>
                </c:pt>
                <c:pt idx="3">
                  <c:v>24725.4</c:v>
                </c:pt>
                <c:pt idx="4">
                  <c:v>18837.7</c:v>
                </c:pt>
                <c:pt idx="5">
                  <c:v>15697.7</c:v>
                </c:pt>
                <c:pt idx="6">
                  <c:v>2989.4</c:v>
                </c:pt>
              </c:numCache>
            </c:numRef>
          </c:val>
        </c:ser>
        <c:dLbls/>
        <c:firstSliceAng val="130"/>
        <c:holeSize val="50"/>
      </c:doughnutChart>
    </c:plotArea>
    <c:legend>
      <c:legendPos val="r"/>
      <c:legendEntry>
        <c:idx val="0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1736800087489054"/>
          <c:y val="9.429756932557376E-2"/>
          <c:w val="0.48124311023622024"/>
          <c:h val="0.8509390847883147"/>
        </c:manualLayout>
      </c:layout>
      <c:txPr>
        <a:bodyPr/>
        <a:lstStyle/>
        <a:p>
          <a:pPr algn="ctr">
            <a:defRPr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3.9617245153772906E-4"/>
          <c:y val="0.10082974922252366"/>
          <c:w val="0.9906352213219245"/>
          <c:h val="0.851326053677285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Майский район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>
                        <a:solidFill>
                          <a:schemeClr val="bg1"/>
                        </a:solidFill>
                      </a:rPr>
                      <a:t>101,</a:t>
                    </a:r>
                    <a:r>
                      <a:rPr lang="ru-RU" smtClean="0">
                        <a:solidFill>
                          <a:schemeClr val="bg1"/>
                        </a:solidFill>
                      </a:rPr>
                      <a:t>2</a:t>
                    </a:r>
                    <a:endParaRPr lang="en-US" dirty="0"/>
                  </a:p>
                </c:rich>
              </c:tx>
            </c:dLbl>
            <c:txPr>
              <a:bodyPr/>
              <a:lstStyle/>
              <a:p>
                <a:pPr>
                  <a:defRPr sz="2797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КБР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3.2776594144406777E-2"/>
                  <c:y val="2.5853364601654723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797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69.430000000000007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2.4972643157643252E-2"/>
                  <c:y val="-7.756009380496409E-3"/>
                </c:manualLayout>
              </c:layout>
              <c:spPr/>
              <c:txPr>
                <a:bodyPr/>
                <a:lstStyle/>
                <a:p>
                  <a:pPr>
                    <a:defRPr sz="2797" b="1"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dLblPos val="outEnd"/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FF0000"/>
            </a:solidFill>
            <a:ln w="19050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2.1851062762937856E-2"/>
                  <c:y val="2.5853364601654723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797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8.58</c:v>
                </c:pt>
              </c:numCache>
            </c:numRef>
          </c:val>
        </c:ser>
        <c:dLbls/>
        <c:overlap val="-25"/>
        <c:axId val="127763200"/>
        <c:axId val="127764736"/>
      </c:barChart>
      <c:catAx>
        <c:axId val="127763200"/>
        <c:scaling>
          <c:orientation val="minMax"/>
        </c:scaling>
        <c:axPos val="b"/>
        <c:numFmt formatCode="General" sourceLinked="1"/>
        <c:majorTickMark val="none"/>
        <c:tickLblPos val="nextTo"/>
        <c:crossAx val="127764736"/>
        <c:crosses val="autoZero"/>
        <c:auto val="1"/>
        <c:lblAlgn val="ctr"/>
        <c:lblOffset val="100"/>
      </c:catAx>
      <c:valAx>
        <c:axId val="127764736"/>
        <c:scaling>
          <c:orientation val="minMax"/>
        </c:scaling>
        <c:delete val="1"/>
        <c:axPos val="l"/>
        <c:numFmt formatCode="General" sourceLinked="1"/>
        <c:tickLblPos val="none"/>
        <c:crossAx val="127763200"/>
        <c:crosses val="autoZero"/>
        <c:crossBetween val="between"/>
      </c:valAx>
      <c:spPr>
        <a:noFill/>
        <a:ln w="25387">
          <a:noFill/>
        </a:ln>
      </c:spPr>
    </c:plotArea>
    <c:legend>
      <c:legendPos val="t"/>
      <c:legendEntry>
        <c:idx val="0"/>
        <c:txPr>
          <a:bodyPr/>
          <a:lstStyle/>
          <a:p>
            <a:pPr>
              <a:defRPr sz="2799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sz="2799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3"/>
        <c:delete val="1"/>
      </c:legendEntry>
      <c:legendEntry>
        <c:idx val="4"/>
        <c:txPr>
          <a:bodyPr/>
          <a:lstStyle/>
          <a:p>
            <a:pPr>
              <a:defRPr sz="2799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"/>
          <c:w val="0.64373332392801463"/>
          <c:h val="9.5597061995157842E-2"/>
        </c:manualLayout>
      </c:layout>
      <c:txPr>
        <a:bodyPr/>
        <a:lstStyle/>
        <a:p>
          <a:pPr>
            <a:defRPr sz="2799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092031800409343E-2"/>
          <c:y val="0.12583886775614256"/>
          <c:w val="0.9274525295743784"/>
          <c:h val="0.5751832412541444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рождаемость</c:v>
                </c:pt>
              </c:strCache>
            </c:strRef>
          </c:tx>
          <c:spPr>
            <a:solidFill>
              <a:srgbClr val="FFC000"/>
            </a:solidFill>
            <a:ln w="19050"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-2.3612683568472688E-2"/>
                  <c:y val="1.356686863852743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6761041377602386E-2"/>
                  <c:y val="8.140121183116341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5741789045648522E-2"/>
                  <c:y val="2.7133737277054851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1.8874647986671819E-2"/>
                  <c:y val="1.0165062200976084E-2"/>
                </c:manualLayout>
              </c:layout>
              <c:showVal val="1"/>
            </c:dLbl>
            <c:dLbl>
              <c:idx val="4"/>
              <c:layout>
                <c:manualLayout>
                  <c:x val="-2.0326543985646581E-2"/>
                  <c:y val="1.5247593301464147E-2"/>
                </c:manualLayout>
              </c:layout>
              <c:showVal val="1"/>
            </c:dLbl>
            <c:dLbl>
              <c:idx val="5"/>
              <c:layout>
                <c:manualLayout>
                  <c:x val="-2.3230335983596157E-2"/>
                  <c:y val="2.0330124401952171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10.9</c:v>
                </c:pt>
                <c:pt idx="1">
                  <c:v>11</c:v>
                </c:pt>
                <c:pt idx="2">
                  <c:v>11.2</c:v>
                </c:pt>
                <c:pt idx="3">
                  <c:v>11.5</c:v>
                </c:pt>
                <c:pt idx="4">
                  <c:v>11.5</c:v>
                </c:pt>
                <c:pt idx="5">
                  <c:v>11.5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смертность</c:v>
                </c:pt>
              </c:strCache>
            </c:strRef>
          </c:tx>
          <c:spPr>
            <a:solidFill>
              <a:srgbClr val="0000FF"/>
            </a:solidFill>
            <a:ln w="12700">
              <a:solidFill>
                <a:schemeClr val="bg1"/>
              </a:solidFill>
            </a:ln>
          </c:spPr>
          <c:dLbls>
            <c:dLbl>
              <c:idx val="2"/>
              <c:layout>
                <c:manualLayout>
                  <c:x val="1.5970855988722298E-2"/>
                  <c:y val="-2.0330124401952171E-2"/>
                </c:manualLayout>
              </c:layout>
              <c:showVal val="1"/>
            </c:dLbl>
            <c:dLbl>
              <c:idx val="3"/>
              <c:layout>
                <c:manualLayout>
                  <c:x val="1.4518959989747556E-2"/>
                  <c:y val="-2.2871389952196234E-2"/>
                </c:manualLayout>
              </c:layout>
              <c:showVal val="1"/>
            </c:dLbl>
            <c:dLbl>
              <c:idx val="4"/>
              <c:layout>
                <c:manualLayout>
                  <c:x val="1.1615167991798047E-2"/>
                  <c:y val="-2.0330124401952171E-2"/>
                </c:manualLayout>
              </c:layout>
              <c:showVal val="1"/>
            </c:dLbl>
            <c:dLbl>
              <c:idx val="5"/>
              <c:layout>
                <c:manualLayout>
                  <c:x val="8.7113759938485125E-3"/>
                  <c:y val="-1.7788858851708163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11.9</c:v>
                </c:pt>
                <c:pt idx="1">
                  <c:v>11.8</c:v>
                </c:pt>
                <c:pt idx="2">
                  <c:v>11.8</c:v>
                </c:pt>
                <c:pt idx="3">
                  <c:v>11.7</c:v>
                </c:pt>
                <c:pt idx="4">
                  <c:v>11.7</c:v>
                </c:pt>
                <c:pt idx="5">
                  <c:v>11.7</c:v>
                </c:pt>
              </c:numCache>
            </c:numRef>
          </c:val>
        </c:ser>
        <c:dLbls/>
        <c:axId val="134099328"/>
        <c:axId val="134100864"/>
      </c:barChart>
      <c:catAx>
        <c:axId val="134099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100864"/>
        <c:crosses val="autoZero"/>
        <c:auto val="1"/>
        <c:lblAlgn val="ctr"/>
        <c:lblOffset val="100"/>
      </c:catAx>
      <c:valAx>
        <c:axId val="134100864"/>
        <c:scaling>
          <c:orientation val="minMax"/>
          <c:max val="1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099328"/>
        <c:crosses val="autoZero"/>
        <c:crossBetween val="between"/>
        <c:majorUnit val="5"/>
        <c:minorUnit val="1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7565129253612333"/>
          <c:y val="1.4612877212852097E-2"/>
          <c:w val="0.65450488460113465"/>
          <c:h val="8.3605114705061226E-2"/>
        </c:manualLayout>
      </c:layout>
      <c:txPr>
        <a:bodyPr/>
        <a:lstStyle/>
        <a:p>
          <a:pPr>
            <a:defRPr sz="2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3325030048813991"/>
          <c:y val="4.6372554824867004E-2"/>
          <c:w val="0.84961574312556765"/>
          <c:h val="0.813539721904867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00FF"/>
            </a:solidFill>
            <a:ln w="28578">
              <a:solidFill>
                <a:schemeClr val="bg1"/>
              </a:solidFill>
            </a:ln>
          </c:spPr>
          <c:dLbls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75.099999999999994</c:v>
                </c:pt>
                <c:pt idx="1">
                  <c:v>75.5</c:v>
                </c:pt>
                <c:pt idx="2">
                  <c:v>75.7</c:v>
                </c:pt>
                <c:pt idx="3" formatCode="General">
                  <c:v>76.599999999999994</c:v>
                </c:pt>
                <c:pt idx="4" formatCode="General">
                  <c:v>76.8</c:v>
                </c:pt>
                <c:pt idx="5" formatCode="General">
                  <c:v>77</c:v>
                </c:pt>
              </c:numCache>
            </c:numRef>
          </c:val>
        </c:ser>
        <c:dLbls/>
        <c:axId val="134269952"/>
        <c:axId val="134222592"/>
      </c:barChart>
      <c:catAx>
        <c:axId val="1342699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222592"/>
        <c:crosses val="autoZero"/>
        <c:auto val="1"/>
        <c:lblAlgn val="ctr"/>
        <c:lblOffset val="100"/>
      </c:catAx>
      <c:valAx>
        <c:axId val="134222592"/>
        <c:scaling>
          <c:orientation val="minMax"/>
          <c:max val="1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269952"/>
        <c:crosses val="autoZero"/>
        <c:crossBetween val="between"/>
        <c:minorUnit val="1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3325030048813991"/>
          <c:y val="4.6372625263859567E-2"/>
          <c:w val="0.84961574312556765"/>
          <c:h val="0.813539765422889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99FF"/>
            </a:solidFill>
            <a:ln w="28578">
              <a:solidFill>
                <a:schemeClr val="bg1"/>
              </a:solidFill>
            </a:ln>
          </c:spPr>
          <c:dPt>
            <c:idx val="3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4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5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3200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425</a:t>
                    </a:r>
                    <a:endParaRPr lang="en-US" dirty="0"/>
                  </a:p>
                </c:rich>
              </c:tx>
              <c:dLblPos val="outEnd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3200" smtClean="0">
                        <a:solidFill>
                          <a:schemeClr val="bg1"/>
                        </a:solidFill>
                      </a:rPr>
                      <a:t>6</a:t>
                    </a:r>
                    <a:r>
                      <a:rPr lang="ru-RU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141</a:t>
                    </a:r>
                    <a:endParaRPr lang="en-US"/>
                  </a:p>
                </c:rich>
              </c:tx>
              <c:dLblPos val="outEnd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320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423</a:t>
                    </a:r>
                    <a:endParaRPr lang="en-US"/>
                  </a:p>
                </c:rich>
              </c:tx>
              <c:dLblPos val="outEnd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7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100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7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500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7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725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4425</c:v>
                </c:pt>
                <c:pt idx="1">
                  <c:v>6141.8</c:v>
                </c:pt>
                <c:pt idx="2">
                  <c:v>7423</c:v>
                </c:pt>
                <c:pt idx="3" formatCode="General">
                  <c:v>7100</c:v>
                </c:pt>
                <c:pt idx="4" formatCode="General">
                  <c:v>7500</c:v>
                </c:pt>
                <c:pt idx="5" formatCode="General">
                  <c:v>7725</c:v>
                </c:pt>
              </c:numCache>
            </c:numRef>
          </c:val>
        </c:ser>
        <c:dLbls/>
        <c:axId val="134679936"/>
        <c:axId val="136205824"/>
      </c:barChart>
      <c:catAx>
        <c:axId val="134679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205824"/>
        <c:crosses val="autoZero"/>
        <c:auto val="1"/>
        <c:lblAlgn val="ctr"/>
        <c:lblOffset val="100"/>
      </c:catAx>
      <c:valAx>
        <c:axId val="136205824"/>
        <c:scaling>
          <c:orientation val="minMax"/>
          <c:max val="90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679936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3325030048813991"/>
          <c:y val="0.14866847674645448"/>
          <c:w val="0.84961574312556765"/>
          <c:h val="0.711243799983280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99FF"/>
            </a:solidFill>
            <a:ln w="28578">
              <a:solidFill>
                <a:schemeClr val="bg1"/>
              </a:solidFill>
            </a:ln>
          </c:spPr>
          <c:dPt>
            <c:idx val="3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4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5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800" dirty="0" smtClean="0">
                        <a:solidFill>
                          <a:schemeClr val="bg1"/>
                        </a:solidFill>
                      </a:rPr>
                      <a:t>113,5</a:t>
                    </a:r>
                    <a:endParaRPr lang="en-US" dirty="0"/>
                  </a:p>
                </c:rich>
              </c:tx>
              <c:dLblPos val="outEnd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800" dirty="0" smtClean="0">
                        <a:solidFill>
                          <a:schemeClr val="bg1"/>
                        </a:solidFill>
                      </a:rPr>
                      <a:t>158,8</a:t>
                    </a:r>
                    <a:endParaRPr lang="en-US" dirty="0"/>
                  </a:p>
                </c:rich>
              </c:tx>
              <c:dLblPos val="outEnd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800" dirty="0" smtClean="0">
                        <a:solidFill>
                          <a:schemeClr val="bg1"/>
                        </a:solidFill>
                      </a:rPr>
                      <a:t>193,9</a:t>
                    </a:r>
                    <a:endParaRPr lang="en-US" dirty="0"/>
                  </a:p>
                </c:rich>
              </c:tx>
              <c:dLblPos val="outEnd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2800" dirty="0" smtClean="0"/>
                      <a:t>184,1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2800" dirty="0" smtClean="0"/>
                      <a:t>193,9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2800" dirty="0" smtClean="0"/>
                      <a:t>198,3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113500</c:v>
                </c:pt>
                <c:pt idx="1">
                  <c:v>158800</c:v>
                </c:pt>
                <c:pt idx="2">
                  <c:v>193900</c:v>
                </c:pt>
                <c:pt idx="3" formatCode="General">
                  <c:v>184100</c:v>
                </c:pt>
                <c:pt idx="4" formatCode="General">
                  <c:v>193900</c:v>
                </c:pt>
                <c:pt idx="5" formatCode="General">
                  <c:v>198300</c:v>
                </c:pt>
              </c:numCache>
            </c:numRef>
          </c:val>
        </c:ser>
        <c:dLbls/>
        <c:axId val="136351744"/>
        <c:axId val="136353280"/>
      </c:barChart>
      <c:catAx>
        <c:axId val="136351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353280"/>
        <c:crosses val="autoZero"/>
        <c:auto val="1"/>
        <c:lblAlgn val="ctr"/>
        <c:lblOffset val="100"/>
      </c:catAx>
      <c:valAx>
        <c:axId val="136353280"/>
        <c:scaling>
          <c:orientation val="minMax"/>
          <c:max val="2000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351744"/>
        <c:crosses val="autoZero"/>
        <c:crossBetween val="between"/>
        <c:majorUnit val="50000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3325030048813991"/>
          <c:y val="3.7061644885334616E-2"/>
          <c:w val="0.84961574312556765"/>
          <c:h val="0.8230417700002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99FF"/>
            </a:solidFill>
            <a:ln w="28578">
              <a:solidFill>
                <a:schemeClr val="bg1"/>
              </a:solidFill>
            </a:ln>
          </c:spPr>
          <c:dPt>
            <c:idx val="3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4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Pt>
            <c:idx val="5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359,3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407,1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435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359.3</c:v>
                </c:pt>
                <c:pt idx="1">
                  <c:v>407.1</c:v>
                </c:pt>
                <c:pt idx="2">
                  <c:v>435</c:v>
                </c:pt>
                <c:pt idx="3" formatCode="General">
                  <c:v>467</c:v>
                </c:pt>
                <c:pt idx="4" formatCode="General">
                  <c:v>692</c:v>
                </c:pt>
                <c:pt idx="5" formatCode="General">
                  <c:v>698</c:v>
                </c:pt>
              </c:numCache>
            </c:numRef>
          </c:val>
        </c:ser>
        <c:dLbls/>
        <c:axId val="136282112"/>
        <c:axId val="136283648"/>
      </c:barChart>
      <c:catAx>
        <c:axId val="136282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283648"/>
        <c:crosses val="autoZero"/>
        <c:auto val="1"/>
        <c:lblAlgn val="ctr"/>
        <c:lblOffset val="100"/>
      </c:catAx>
      <c:valAx>
        <c:axId val="136283648"/>
        <c:scaling>
          <c:orientation val="minMax"/>
          <c:max val="10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6282112"/>
        <c:crosses val="autoZero"/>
        <c:crossBetween val="between"/>
        <c:majorUnit val="200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43093686791356939"/>
          <c:y val="5.6414927411040421E-2"/>
          <c:w val="0.5187784244891599"/>
          <c:h val="0.8230417700002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плоды и ягоды</c:v>
                </c:pt>
                <c:pt idx="1">
                  <c:v>зерно и зернобобовые</c:v>
                </c:pt>
                <c:pt idx="2">
                  <c:v>овощи</c:v>
                </c:pt>
                <c:pt idx="3">
                  <c:v>живая масса скота и птицы</c:v>
                </c:pt>
                <c:pt idx="4">
                  <c:v>молоко</c:v>
                </c:pt>
                <c:pt idx="5">
                  <c:v>яйцо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99FF"/>
            </a:solidFill>
            <a:ln w="28578">
              <a:solidFill>
                <a:schemeClr val="bg1"/>
              </a:solidFill>
            </a:ln>
          </c:spPr>
          <c:dPt>
            <c:idx val="0"/>
            <c:spPr>
              <a:solidFill>
                <a:srgbClr val="7030A0"/>
              </a:solidFill>
              <a:ln w="28578">
                <a:solidFill>
                  <a:schemeClr val="bg1"/>
                </a:solidFill>
              </a:ln>
            </c:spPr>
          </c:dPt>
          <c:dPt>
            <c:idx val="1"/>
            <c:spPr>
              <a:solidFill>
                <a:srgbClr val="FFFF00"/>
              </a:solidFill>
              <a:ln w="28578">
                <a:solidFill>
                  <a:schemeClr val="bg1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 w="28578">
                <a:solidFill>
                  <a:schemeClr val="bg1"/>
                </a:solidFill>
              </a:ln>
            </c:spPr>
          </c:dPt>
          <c:dPt>
            <c:idx val="3"/>
            <c:spPr>
              <a:solidFill>
                <a:srgbClr val="000099"/>
              </a:solidFill>
              <a:ln w="28578">
                <a:solidFill>
                  <a:schemeClr val="bg1"/>
                </a:solidFill>
              </a:ln>
            </c:spPr>
          </c:dPt>
          <c:dPt>
            <c:idx val="4"/>
            <c:spPr>
              <a:solidFill>
                <a:srgbClr val="C00000"/>
              </a:solidFill>
              <a:ln w="28578">
                <a:solidFill>
                  <a:schemeClr val="bg1"/>
                </a:solidFill>
              </a:ln>
            </c:spPr>
          </c:dPt>
          <c:dPt>
            <c:idx val="5"/>
            <c:spPr>
              <a:solidFill>
                <a:srgbClr val="0000FF"/>
              </a:solidFill>
              <a:ln w="28578">
                <a:solidFill>
                  <a:schemeClr val="bg1"/>
                </a:solidFill>
              </a:ln>
            </c:spPr>
          </c:dPt>
          <c:dLbls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плоды и ягоды</c:v>
                </c:pt>
                <c:pt idx="1">
                  <c:v>зерно и зернобобовые</c:v>
                </c:pt>
                <c:pt idx="2">
                  <c:v>овощи</c:v>
                </c:pt>
                <c:pt idx="3">
                  <c:v>живая масса скота и птицы</c:v>
                </c:pt>
                <c:pt idx="4">
                  <c:v>молоко</c:v>
                </c:pt>
                <c:pt idx="5">
                  <c:v>яйцо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14.4</c:v>
                </c:pt>
                <c:pt idx="1">
                  <c:v>50</c:v>
                </c:pt>
                <c:pt idx="2">
                  <c:v>57</c:v>
                </c:pt>
                <c:pt idx="3" formatCode="General">
                  <c:v>9</c:v>
                </c:pt>
                <c:pt idx="4" formatCode="General">
                  <c:v>23</c:v>
                </c:pt>
                <c:pt idx="5" formatCode="General">
                  <c:v>26</c:v>
                </c:pt>
              </c:numCache>
            </c:numRef>
          </c:val>
        </c:ser>
        <c:dLbls/>
        <c:axId val="134391296"/>
        <c:axId val="134392832"/>
      </c:barChart>
      <c:catAx>
        <c:axId val="13439129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392832"/>
        <c:crosses val="autoZero"/>
        <c:auto val="1"/>
        <c:lblAlgn val="ctr"/>
        <c:lblOffset val="100"/>
      </c:catAx>
      <c:valAx>
        <c:axId val="134392832"/>
        <c:scaling>
          <c:orientation val="minMax"/>
          <c:max val="100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391296"/>
        <c:crosses val="autoZero"/>
        <c:crossBetween val="between"/>
        <c:majorUnit val="20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0"/>
      <c:depthPercent val="100"/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.34816447944007067"/>
          <c:y val="0.2992193150284429"/>
          <c:w val="0.64377441708675542"/>
          <c:h val="0.5717242776612292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_-* #,##0.0_р_._-;\-* #,##0.0_р_._-;_-* "-"??_р_._-;_-@_-</c:formatCode>
                <c:ptCount val="5"/>
                <c:pt idx="0">
                  <c:v>127953.5</c:v>
                </c:pt>
                <c:pt idx="1">
                  <c:v>131321</c:v>
                </c:pt>
                <c:pt idx="2">
                  <c:v>134899.1</c:v>
                </c:pt>
                <c:pt idx="3">
                  <c:v>143242.70000000001</c:v>
                </c:pt>
                <c:pt idx="4">
                  <c:v>147742.70000000001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11BF91"/>
            </a:solidFill>
            <a:ln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_-* #,##0.0_р_._-;\-* #,##0.0_р_._-;_-* "-"??_р_._-;_-@_-</c:formatCode>
                <c:ptCount val="5"/>
                <c:pt idx="0">
                  <c:v>306549.7</c:v>
                </c:pt>
                <c:pt idx="1">
                  <c:v>322869.7</c:v>
                </c:pt>
                <c:pt idx="2">
                  <c:v>409584.3</c:v>
                </c:pt>
                <c:pt idx="3">
                  <c:v>327662.7</c:v>
                </c:pt>
                <c:pt idx="4">
                  <c:v>333079.5</c:v>
                </c:pt>
              </c:numCache>
            </c:numRef>
          </c:val>
        </c:ser>
        <c:dLbls/>
        <c:shape val="cylinder"/>
        <c:axId val="151163264"/>
        <c:axId val="151164800"/>
        <c:axId val="150900224"/>
      </c:bar3DChart>
      <c:catAx>
        <c:axId val="1511632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164800"/>
        <c:crosses val="autoZero"/>
        <c:auto val="1"/>
        <c:lblAlgn val="ctr"/>
        <c:lblOffset val="100"/>
      </c:catAx>
      <c:valAx>
        <c:axId val="151164800"/>
        <c:scaling>
          <c:orientation val="minMax"/>
        </c:scaling>
        <c:delete val="1"/>
        <c:axPos val="l"/>
        <c:numFmt formatCode="_-* #,##0.0_р_._-;\-* #,##0.0_р_._-;_-* &quot;-&quot;??_р_._-;_-@_-" sourceLinked="1"/>
        <c:tickLblPos val="none"/>
        <c:crossAx val="151163264"/>
        <c:crosses val="autoZero"/>
        <c:crossBetween val="between"/>
      </c:valAx>
      <c:serAx>
        <c:axId val="150900224"/>
        <c:scaling>
          <c:orientation val="minMax"/>
        </c:scaling>
        <c:delete val="1"/>
        <c:axPos val="b"/>
        <c:tickLblPos val="none"/>
        <c:crossAx val="151164800"/>
        <c:crosses val="autoZero"/>
      </c:serAx>
    </c:plotArea>
    <c:legend>
      <c:legendPos val="b"/>
      <c:legendEntry>
        <c:idx val="0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36227771186135982"/>
          <c:w val="0.39935719146217924"/>
          <c:h val="0.38609786790350065"/>
        </c:manualLayout>
      </c:layout>
      <c:txPr>
        <a:bodyPr/>
        <a:lstStyle/>
        <a:p>
          <a:pPr>
            <a:defRPr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EF9CAC-6629-433E-97A2-7951DC0EF007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FD6810-54BE-4E80-B1E1-382BC426E121}" type="pres">
      <dgm:prSet presAssocID="{ACEF9CAC-6629-433E-97A2-7951DC0EF00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73225E3-2D72-4537-A38D-0029BD3446AD}" type="presOf" srcId="{ACEF9CAC-6629-433E-97A2-7951DC0EF007}" destId="{5DFD6810-54BE-4E80-B1E1-382BC426E121}" srcOrd="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0544DB-3BBD-411D-B4F2-733324FDA83E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444DE7-6260-45AB-8115-808A452A6C57}" type="pres">
      <dgm:prSet presAssocID="{AA0544DB-3BBD-411D-B4F2-733324FDA8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CCE5ED2-EBDC-464F-A4F7-59D57FF783C7}" type="presOf" srcId="{AA0544DB-3BBD-411D-B4F2-733324FDA83E}" destId="{B7444DE7-6260-45AB-8115-808A452A6C57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0.58968</cdr:x>
      <cdr:y>0.72129</cdr:y>
    </cdr:from>
    <cdr:to>
      <cdr:x>1</cdr:x>
      <cdr:y>1</cdr:y>
    </cdr:to>
    <cdr:grpSp>
      <cdr:nvGrpSpPr>
        <cdr:cNvPr id="4" name="Группа 3"/>
        <cdr:cNvGrpSpPr/>
      </cdr:nvGrpSpPr>
      <cdr:grpSpPr>
        <a:xfrm xmlns:a="http://schemas.openxmlformats.org/drawingml/2006/main">
          <a:off x="5095285" y="2381008"/>
          <a:ext cx="3545478" cy="920033"/>
          <a:chOff x="5095307" y="2381006"/>
          <a:chExt cx="3545456" cy="920035"/>
        </a:xfrm>
      </cdr:grpSpPr>
      <cdr:sp macro="" textlink="">
        <cdr:nvSpPr>
          <cdr:cNvPr id="2" name="Правая фигурная скобка 1"/>
          <cdr:cNvSpPr/>
        </cdr:nvSpPr>
        <cdr:spPr>
          <a:xfrm xmlns:a="http://schemas.openxmlformats.org/drawingml/2006/main" rot="16200000">
            <a:off x="6687674" y="1347952"/>
            <a:ext cx="432398" cy="3473779"/>
          </a:xfrm>
          <a:prstGeom xmlns:a="http://schemas.openxmlformats.org/drawingml/2006/main" prst="rightBrace">
            <a:avLst>
              <a:gd name="adj1" fmla="val 63841"/>
              <a:gd name="adj2" fmla="val 49524"/>
            </a:avLst>
          </a:prstGeom>
          <a:ln xmlns:a="http://schemas.openxmlformats.org/drawingml/2006/main">
            <a:solidFill>
              <a:schemeClr val="bg1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endParaRPr lang="ru-RU"/>
          </a:p>
        </cdr:txBody>
      </cdr:sp>
      <cdr:sp macro="" textlink="">
        <cdr:nvSpPr>
          <cdr:cNvPr id="3" name="TextBox 5"/>
          <cdr:cNvSpPr txBox="1"/>
        </cdr:nvSpPr>
        <cdr:spPr>
          <a:xfrm xmlns:a="http://schemas.openxmlformats.org/drawingml/2006/main">
            <a:off x="5095307" y="2381006"/>
            <a:ext cx="3545456" cy="52322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square" rtlCol="0">
            <a:sp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Прогноз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cdr:txBody>
      </cdr:sp>
    </cdr:grp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0.24277</cdr:x>
      <cdr:y>0.85531</cdr:y>
    </cdr:from>
    <cdr:to>
      <cdr:x>0.25836</cdr:x>
      <cdr:y>0.87846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076487" y="4222763"/>
          <a:ext cx="133348" cy="114295"/>
        </a:xfrm>
        <a:prstGeom xmlns:a="http://schemas.openxmlformats.org/drawingml/2006/main" prst="rect">
          <a:avLst/>
        </a:prstGeom>
        <a:solidFill xmlns:a="http://schemas.openxmlformats.org/drawingml/2006/main">
          <a:srgbClr val="1852F4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0.26025</cdr:x>
      <cdr:y>0.82759</cdr:y>
    </cdr:from>
    <cdr:to>
      <cdr:x>0.97806</cdr:x>
      <cdr:y>0.90863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226006" y="4085892"/>
          <a:ext cx="6139822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rPr>
            <a:t>на выравнивание бюджетной обеспеченности</a:t>
          </a:r>
          <a:endParaRPr lang="ru-RU" sz="20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0.24388</cdr:x>
      <cdr:y>0.76206</cdr:y>
    </cdr:from>
    <cdr:to>
      <cdr:x>0.25947</cdr:x>
      <cdr:y>0.78521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2086012" y="3762367"/>
          <a:ext cx="133348" cy="114295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  <a:ln xmlns:a="http://schemas.openxmlformats.org/drawingml/2006/main" w="254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0.25851</cdr:x>
      <cdr:y>0.73312</cdr:y>
    </cdr:from>
    <cdr:to>
      <cdr:x>0.78105</cdr:x>
      <cdr:y>0.81416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2211164" y="3619498"/>
          <a:ext cx="4469493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000" b="1" dirty="0" smtClean="0">
              <a:ln w="1905"/>
              <a:solidFill>
                <a:sysClr val="window" lastClr="FFFF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rPr>
            <a:t>на сбалансированность бюджета</a:t>
          </a:r>
          <a:endParaRPr lang="ru-RU" sz="2000" b="1" cap="none" spc="0" dirty="0">
            <a:ln w="1905"/>
            <a:solidFill>
              <a:sysClr val="window" lastClr="FFFFFF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0.13005</cdr:x>
      <cdr:y>0.40843</cdr:y>
    </cdr:from>
    <cdr:to>
      <cdr:x>0.35248</cdr:x>
      <cdr:y>0.53044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144605" y="2163579"/>
          <a:ext cx="1957588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3600" b="1" cap="none" spc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rPr>
            <a:t>2020 г.</a:t>
          </a:r>
          <a:endParaRPr lang="ru-RU" sz="36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0.43361</cdr:x>
      <cdr:y>0.74984</cdr:y>
    </cdr:from>
    <cdr:to>
      <cdr:x>0.53067</cdr:x>
      <cdr:y>0.81098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816285" y="4171611"/>
          <a:ext cx="854235" cy="3401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0,3 %</a:t>
          </a:r>
          <a:endParaRPr lang="ru-RU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0.09706</cdr:x>
      <cdr:y>0.06113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0" y="0"/>
          <a:ext cx="942975" cy="3238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ru-RU" sz="1600" b="1" dirty="0">
            <a:solidFill>
              <a:srgbClr val="475A8D">
                <a:lumMod val="75000"/>
              </a:srgbClr>
            </a:solidFill>
            <a:latin typeface="Arial Black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0.07656</cdr:x>
      <cdr:y>0.38164</cdr:y>
    </cdr:from>
    <cdr:to>
      <cdr:x>0.29755</cdr:x>
      <cdr:y>0.49999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78182" y="2084132"/>
          <a:ext cx="1957588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3600" b="1" cap="none" spc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rPr>
            <a:t>2020 г.</a:t>
          </a:r>
          <a:endParaRPr lang="ru-RU" sz="36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 Black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0.1125</cdr:x>
      <cdr:y>0</cdr:y>
    </cdr:from>
    <cdr:to>
      <cdr:x>1</cdr:x>
      <cdr:y>0.06062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28700" y="0"/>
          <a:ext cx="811530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1400" b="1" cap="none" spc="0" dirty="0">
            <a:ln w="1905"/>
            <a:solidFill>
              <a:srgbClr val="FFFF00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0.13073</cdr:x>
      <cdr:y>0.44547</cdr:y>
    </cdr:from>
    <cdr:to>
      <cdr:x>0.32343</cdr:x>
      <cdr:y>0.55224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1195425" y="2439781"/>
          <a:ext cx="1762021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3200" b="1" cap="none" spc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rPr>
            <a:t>2020 г.</a:t>
          </a:r>
          <a:endParaRPr lang="ru-RU" sz="3200" b="1" cap="none" spc="0" dirty="0">
            <a:ln w="1905"/>
            <a:solidFill>
              <a:schemeClr val="bg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Arial Black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0.08766</cdr:x>
      <cdr:y>0.80244</cdr:y>
    </cdr:from>
    <cdr:to>
      <cdr:x>0.97239</cdr:x>
      <cdr:y>0.98619</cdr:y>
    </cdr:to>
    <cdr:grpSp>
      <cdr:nvGrpSpPr>
        <cdr:cNvPr id="2" name="Группа 1"/>
        <cdr:cNvGrpSpPr/>
      </cdr:nvGrpSpPr>
      <cdr:grpSpPr>
        <a:xfrm xmlns:a="http://schemas.openxmlformats.org/drawingml/2006/main">
          <a:off x="766778" y="4236374"/>
          <a:ext cx="7738895" cy="970084"/>
          <a:chOff x="1345718" y="5669304"/>
          <a:chExt cx="7738854" cy="918286"/>
        </a:xfrm>
      </cdr:grpSpPr>
      <cdr:sp macro="" textlink="">
        <cdr:nvSpPr>
          <cdr:cNvPr id="3" name="TextBox 2"/>
          <cdr:cNvSpPr txBox="1"/>
        </cdr:nvSpPr>
        <cdr:spPr>
          <a:xfrm xmlns:a="http://schemas.openxmlformats.org/drawingml/2006/main">
            <a:off x="1500996" y="6064370"/>
            <a:ext cx="3545456" cy="52322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square" rtlCol="0">
            <a:sp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факт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cdr:txBody>
      </cdr:sp>
      <cdr:sp macro="" textlink="">
        <cdr:nvSpPr>
          <cdr:cNvPr id="4" name="TextBox 5"/>
          <cdr:cNvSpPr txBox="1"/>
        </cdr:nvSpPr>
        <cdr:spPr>
          <a:xfrm xmlns:a="http://schemas.openxmlformats.org/drawingml/2006/main">
            <a:off x="5449018" y="6038491"/>
            <a:ext cx="3545456" cy="52322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square" rtlCol="0">
            <a:sp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прогноз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cdr:txBody>
      </cdr:sp>
      <cdr:sp macro="" textlink="">
        <cdr:nvSpPr>
          <cdr:cNvPr id="5" name="Правая фигурная скобка 4"/>
          <cdr:cNvSpPr/>
        </cdr:nvSpPr>
        <cdr:spPr>
          <a:xfrm xmlns:a="http://schemas.openxmlformats.org/drawingml/2006/main" rot="5400000">
            <a:off x="3023497" y="3991525"/>
            <a:ext cx="432398" cy="3787956"/>
          </a:xfrm>
          <a:prstGeom xmlns:a="http://schemas.openxmlformats.org/drawingml/2006/main" prst="rightBrace">
            <a:avLst>
              <a:gd name="adj1" fmla="val 63841"/>
              <a:gd name="adj2" fmla="val 49524"/>
            </a:avLst>
          </a:prstGeom>
          <a:ln xmlns:a="http://schemas.openxmlformats.org/drawingml/2006/main">
            <a:solidFill>
              <a:schemeClr val="bg1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endParaRPr lang="ru-RU"/>
          </a:p>
        </cdr:txBody>
      </cdr:sp>
      <cdr:sp macro="" textlink="">
        <cdr:nvSpPr>
          <cdr:cNvPr id="6" name="Правая фигурная скобка 5"/>
          <cdr:cNvSpPr/>
        </cdr:nvSpPr>
        <cdr:spPr>
          <a:xfrm xmlns:a="http://schemas.openxmlformats.org/drawingml/2006/main" rot="5400000">
            <a:off x="6969618" y="3986751"/>
            <a:ext cx="432398" cy="3797510"/>
          </a:xfrm>
          <a:prstGeom xmlns:a="http://schemas.openxmlformats.org/drawingml/2006/main" prst="rightBrace">
            <a:avLst>
              <a:gd name="adj1" fmla="val 63841"/>
              <a:gd name="adj2" fmla="val 49524"/>
            </a:avLst>
          </a:prstGeom>
          <a:ln xmlns:a="http://schemas.openxmlformats.org/drawingml/2006/main">
            <a:solidFill>
              <a:schemeClr val="bg1"/>
            </a:solidFill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endParaRPr lang="ru-RU"/>
          </a:p>
        </cdr:txBody>
      </cdr:sp>
    </cdr:grp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0.13313</cdr:x>
      <cdr:y>0.03389</cdr:y>
    </cdr:from>
    <cdr:to>
      <cdr:x>0.40691</cdr:x>
      <cdr:y>0.11961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47314" y="155686"/>
          <a:ext cx="2359379" cy="393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лет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0.13977</cdr:x>
      <cdr:y>0.04516</cdr:y>
    </cdr:from>
    <cdr:to>
      <cdr:x>0.41355</cdr:x>
      <cdr:y>0.13088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9615" y="227618"/>
          <a:ext cx="2232238" cy="432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млрд рублей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0.13977</cdr:x>
      <cdr:y>0.04516</cdr:y>
    </cdr:from>
    <cdr:to>
      <cdr:x>0.41355</cdr:x>
      <cdr:y>0.13088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9615" y="227618"/>
          <a:ext cx="2232238" cy="432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тыс. рублей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0.13977</cdr:x>
      <cdr:y>0.04516</cdr:y>
    </cdr:from>
    <cdr:to>
      <cdr:x>0.41355</cdr:x>
      <cdr:y>0.13088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39615" y="227618"/>
          <a:ext cx="2232238" cy="432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млн. рублей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0.87888</cdr:x>
      <cdr:y>0.34976</cdr:y>
    </cdr:from>
    <cdr:to>
      <cdr:x>1</cdr:x>
      <cdr:y>0.53284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73991" y="1860087"/>
          <a:ext cx="1043798" cy="973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тыс. тонн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0.78879</cdr:x>
      <cdr:y>0.1987</cdr:y>
    </cdr:from>
    <cdr:to>
      <cdr:x>0.87788</cdr:x>
      <cdr:y>0.86699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6797615" y="1056705"/>
          <a:ext cx="767751" cy="3554083"/>
        </a:xfrm>
        <a:prstGeom xmlns:a="http://schemas.openxmlformats.org/drawingml/2006/main" prst="rightBrace">
          <a:avLst>
            <a:gd name="adj1" fmla="val 46819"/>
            <a:gd name="adj2" fmla="val 35680"/>
          </a:avLst>
        </a:prstGeom>
        <a:ln xmlns:a="http://schemas.openxmlformats.org/drawingml/2006/main" w="19050">
          <a:solidFill>
            <a:schemeClr val="bg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0.63864</cdr:x>
      <cdr:y>0.0641</cdr:y>
    </cdr:from>
    <cdr:to>
      <cdr:x>0.9029</cdr:x>
      <cdr:y>0.15815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503650" y="340879"/>
          <a:ext cx="2277373" cy="5001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тыс. штук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0.34437</cdr:x>
      <cdr:y>0.11031</cdr:y>
    </cdr:from>
    <cdr:to>
      <cdr:x>0.43874</cdr:x>
      <cdr:y>0.23022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01952" y="420624"/>
          <a:ext cx="521208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0.30159</cdr:x>
      <cdr:y>0.35098</cdr:y>
    </cdr:from>
    <cdr:to>
      <cdr:x>0.46715</cdr:x>
      <cdr:y>0.59079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1660152" y="1386672"/>
          <a:ext cx="911356" cy="947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0.0298</cdr:x>
      <cdr:y>0.70264</cdr:y>
    </cdr:from>
    <cdr:to>
      <cdr:x>0.40232</cdr:x>
      <cdr:y>0.83693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164592" y="2679192"/>
          <a:ext cx="2057400" cy="512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0.03146</cdr:x>
      <cdr:y>0.68106</cdr:y>
    </cdr:from>
    <cdr:to>
      <cdr:x>0.43046</cdr:x>
      <cdr:y>0.9952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73736" y="2596896"/>
          <a:ext cx="2203704" cy="11978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0.47288</cdr:x>
      <cdr:y>0.47879</cdr:y>
    </cdr:from>
    <cdr:to>
      <cdr:x>0.55648</cdr:x>
      <cdr:y>0.50276</cdr:y>
    </cdr:to>
    <cdr:sp macro="" textlink="">
      <cdr:nvSpPr>
        <cdr:cNvPr id="2" name="Прямая со стрелкой 2"/>
        <cdr:cNvSpPr/>
      </cdr:nvSpPr>
      <cdr:spPr>
        <a:xfrm xmlns:a="http://schemas.openxmlformats.org/drawingml/2006/main" flipV="1">
          <a:off x="4256460" y="1866880"/>
          <a:ext cx="752494" cy="9346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/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0.34437</cdr:x>
      <cdr:y>0.11031</cdr:y>
    </cdr:from>
    <cdr:to>
      <cdr:x>0.43874</cdr:x>
      <cdr:y>0.23022</cdr:y>
    </cdr:to>
    <cdr:sp macro="" textlink="">
      <cdr:nvSpPr>
        <cdr:cNvPr id="6" name="TextBox 3"/>
        <cdr:cNvSpPr txBox="1"/>
      </cdr:nvSpPr>
      <cdr:spPr>
        <a:xfrm xmlns:a="http://schemas.openxmlformats.org/drawingml/2006/main">
          <a:off x="1901952" y="420624"/>
          <a:ext cx="521208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0.42742</cdr:x>
      <cdr:y>0.35045</cdr:y>
    </cdr:from>
    <cdr:to>
      <cdr:x>0.54162</cdr:x>
      <cdr:y>0.46253</cdr:y>
    </cdr:to>
    <cdr:sp macro="" textlink="">
      <cdr:nvSpPr>
        <cdr:cNvPr id="10" name="TextBox 4"/>
        <cdr:cNvSpPr txBox="1"/>
      </cdr:nvSpPr>
      <cdr:spPr>
        <a:xfrm xmlns:a="http://schemas.openxmlformats.org/drawingml/2006/main" rot="21226861">
          <a:off x="3847216" y="1366440"/>
          <a:ext cx="1027987" cy="437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rPr>
            <a:t>+ 16 320,0</a:t>
          </a:r>
        </a:p>
      </cdr:txBody>
    </cdr:sp>
  </cdr:relSizeAnchor>
  <cdr:relSizeAnchor xmlns:cdr="http://schemas.openxmlformats.org/drawingml/2006/chartDrawing">
    <cdr:from>
      <cdr:x>0.59578</cdr:x>
      <cdr:y>0.42349</cdr:y>
    </cdr:from>
    <cdr:to>
      <cdr:x>0.67725</cdr:x>
      <cdr:y>0.46623</cdr:y>
    </cdr:to>
    <cdr:sp macro="" textlink="">
      <cdr:nvSpPr>
        <cdr:cNvPr id="11" name="Прямая со стрелкой 6"/>
        <cdr:cNvSpPr/>
      </cdr:nvSpPr>
      <cdr:spPr>
        <a:xfrm xmlns:a="http://schemas.openxmlformats.org/drawingml/2006/main" flipV="1">
          <a:off x="5362665" y="1651239"/>
          <a:ext cx="733335" cy="16664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1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0.57094</cdr:x>
      <cdr:y>0.32502</cdr:y>
    </cdr:from>
    <cdr:to>
      <cdr:x>0.65285</cdr:x>
      <cdr:y>0.4036</cdr:y>
    </cdr:to>
    <cdr:sp macro="" textlink="">
      <cdr:nvSpPr>
        <cdr:cNvPr id="12" name="TextBox 7"/>
        <cdr:cNvSpPr txBox="1"/>
      </cdr:nvSpPr>
      <cdr:spPr>
        <a:xfrm xmlns:a="http://schemas.openxmlformats.org/drawingml/2006/main" rot="21315839">
          <a:off x="5139117" y="1267291"/>
          <a:ext cx="737243" cy="3064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+ 86 714,6</a:t>
          </a:r>
        </a:p>
        <a:p xmlns:a="http://schemas.openxmlformats.org/drawingml/2006/main">
          <a:endParaRPr lang="ru-RU" sz="1800" b="1" dirty="0" smtClean="0">
            <a:ln>
              <a:solidFill>
                <a:schemeClr val="tx1"/>
              </a:solidFill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 xmlns:a="http://schemas.openxmlformats.org/drawingml/2006/main"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0.69677</cdr:x>
      <cdr:y>0.33458</cdr:y>
    </cdr:from>
    <cdr:to>
      <cdr:x>0.813</cdr:x>
      <cdr:y>0.42758</cdr:y>
    </cdr:to>
    <cdr:sp macro="" textlink="">
      <cdr:nvSpPr>
        <cdr:cNvPr id="13" name="TextBox 8"/>
        <cdr:cNvSpPr txBox="1"/>
      </cdr:nvSpPr>
      <cdr:spPr>
        <a:xfrm xmlns:a="http://schemas.openxmlformats.org/drawingml/2006/main" rot="631426">
          <a:off x="6271727" y="1304582"/>
          <a:ext cx="1046190" cy="3626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>
            <a:buFontTx/>
            <a:buChar char="-"/>
          </a:pPr>
          <a:r>
            <a:rPr lang="ru-RU" sz="18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rPr>
            <a:t>81 921,6</a:t>
          </a:r>
        </a:p>
        <a:p xmlns:a="http://schemas.openxmlformats.org/drawingml/2006/main">
          <a:pPr>
            <a:buFontTx/>
            <a:buChar char="-"/>
          </a:pPr>
          <a:endParaRPr lang="ru-RU" sz="1800" b="1" dirty="0">
            <a:ln>
              <a:solidFill>
                <a:schemeClr val="tx1"/>
              </a:solidFill>
            </a:ln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0.8221</cdr:x>
      <cdr:y>0.4611</cdr:y>
    </cdr:from>
    <cdr:to>
      <cdr:x>0.90077</cdr:x>
      <cdr:y>0.47753</cdr:y>
    </cdr:to>
    <cdr:sp macro="" textlink="">
      <cdr:nvSpPr>
        <cdr:cNvPr id="14" name="Прямая со стрелкой 16"/>
        <cdr:cNvSpPr/>
      </cdr:nvSpPr>
      <cdr:spPr>
        <a:xfrm xmlns:a="http://schemas.openxmlformats.org/drawingml/2006/main" flipV="1">
          <a:off x="7399850" y="1797904"/>
          <a:ext cx="708119" cy="6406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1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0.81834</cdr:x>
      <cdr:y>0.36133</cdr:y>
    </cdr:from>
    <cdr:to>
      <cdr:x>0.92877</cdr:x>
      <cdr:y>0.4579</cdr:y>
    </cdr:to>
    <cdr:sp macro="" textlink="">
      <cdr:nvSpPr>
        <cdr:cNvPr id="15" name="TextBox 17"/>
        <cdr:cNvSpPr txBox="1"/>
      </cdr:nvSpPr>
      <cdr:spPr>
        <a:xfrm xmlns:a="http://schemas.openxmlformats.org/drawingml/2006/main" rot="21393101">
          <a:off x="7436101" y="1408871"/>
          <a:ext cx="1003471" cy="3765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rPr>
            <a:t>+ 5 416,8</a:t>
          </a:r>
        </a:p>
        <a:p xmlns:a="http://schemas.openxmlformats.org/drawingml/2006/main"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0.45373</cdr:x>
      <cdr:y>0.69882</cdr:y>
    </cdr:from>
    <cdr:to>
      <cdr:x>0.51273</cdr:x>
      <cdr:y>0.71055</cdr:y>
    </cdr:to>
    <cdr:sp macro="" textlink="">
      <cdr:nvSpPr>
        <cdr:cNvPr id="16" name="Прямая со стрелкой 21"/>
        <cdr:cNvSpPr/>
      </cdr:nvSpPr>
      <cdr:spPr>
        <a:xfrm xmlns:a="http://schemas.openxmlformats.org/drawingml/2006/main" flipV="1">
          <a:off x="4084069" y="2724798"/>
          <a:ext cx="531063" cy="4571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0.30159</cdr:x>
      <cdr:y>0.35098</cdr:y>
    </cdr:from>
    <cdr:to>
      <cdr:x>0.46715</cdr:x>
      <cdr:y>0.59079</cdr:y>
    </cdr:to>
    <cdr:sp macro="" textlink="">
      <cdr:nvSpPr>
        <cdr:cNvPr id="19" name="TextBox 22"/>
        <cdr:cNvSpPr txBox="1"/>
      </cdr:nvSpPr>
      <cdr:spPr>
        <a:xfrm xmlns:a="http://schemas.openxmlformats.org/drawingml/2006/main">
          <a:off x="1660152" y="1386672"/>
          <a:ext cx="911356" cy="947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0.41769</cdr:x>
      <cdr:y>0.5816</cdr:y>
    </cdr:from>
    <cdr:to>
      <cdr:x>0.58326</cdr:x>
      <cdr:y>0.64645</cdr:y>
    </cdr:to>
    <cdr:sp macro="" textlink="">
      <cdr:nvSpPr>
        <cdr:cNvPr id="20" name="TextBox 23"/>
        <cdr:cNvSpPr txBox="1"/>
      </cdr:nvSpPr>
      <cdr:spPr>
        <a:xfrm xmlns:a="http://schemas.openxmlformats.org/drawingml/2006/main" rot="21380679">
          <a:off x="3759670" y="1617591"/>
          <a:ext cx="1490316" cy="1803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Arial Black" pitchFamily="34" charset="0"/>
              <a:cs typeface="Times New Roman" pitchFamily="18" charset="0"/>
            </a:rPr>
            <a:t>+ 3 367,5</a:t>
          </a:r>
          <a:endParaRPr lang="ru-RU" sz="1100" b="1" dirty="0">
            <a:ln>
              <a:solidFill>
                <a:schemeClr val="tx1"/>
              </a:solidFill>
            </a:ln>
            <a:solidFill>
              <a:srgbClr val="FFFF00"/>
            </a:solidFill>
            <a:latin typeface="Arial Black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0.56285</cdr:x>
      <cdr:y>0.69418</cdr:y>
    </cdr:from>
    <cdr:to>
      <cdr:x>0.62294</cdr:x>
      <cdr:y>0.70591</cdr:y>
    </cdr:to>
    <cdr:sp macro="" textlink="">
      <cdr:nvSpPr>
        <cdr:cNvPr id="21" name="Прямая со стрелкой 25"/>
        <cdr:cNvSpPr/>
      </cdr:nvSpPr>
      <cdr:spPr>
        <a:xfrm xmlns:a="http://schemas.openxmlformats.org/drawingml/2006/main" flipV="1">
          <a:off x="5066249" y="2706705"/>
          <a:ext cx="540921" cy="4571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0.52157</cdr:x>
      <cdr:y>0.55933</cdr:y>
    </cdr:from>
    <cdr:to>
      <cdr:x>0.63903</cdr:x>
      <cdr:y>0.64285</cdr:y>
    </cdr:to>
    <cdr:sp macro="" textlink="">
      <cdr:nvSpPr>
        <cdr:cNvPr id="31" name="TextBox 26"/>
        <cdr:cNvSpPr txBox="1"/>
      </cdr:nvSpPr>
      <cdr:spPr>
        <a:xfrm xmlns:a="http://schemas.openxmlformats.org/drawingml/2006/main" rot="21331773">
          <a:off x="4694689" y="1555663"/>
          <a:ext cx="1057316" cy="2322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Arial Black" pitchFamily="34" charset="0"/>
              <a:cs typeface="Times New Roman" pitchFamily="18" charset="0"/>
            </a:rPr>
            <a:t>+  3 578,1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0.67173</cdr:x>
      <cdr:y>0.68584</cdr:y>
    </cdr:from>
    <cdr:to>
      <cdr:x>0.73919</cdr:x>
      <cdr:y>0.70189</cdr:y>
    </cdr:to>
    <cdr:sp macro="" textlink="">
      <cdr:nvSpPr>
        <cdr:cNvPr id="37" name="Прямая со стрелкой 28"/>
        <cdr:cNvSpPr/>
      </cdr:nvSpPr>
      <cdr:spPr>
        <a:xfrm xmlns:a="http://schemas.openxmlformats.org/drawingml/2006/main" flipV="1">
          <a:off x="6046321" y="2674188"/>
          <a:ext cx="607237" cy="6256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0.62358</cdr:x>
      <cdr:y>0.54875</cdr:y>
    </cdr:from>
    <cdr:to>
      <cdr:x>0.76938</cdr:x>
      <cdr:y>0.60817</cdr:y>
    </cdr:to>
    <cdr:sp macro="" textlink="">
      <cdr:nvSpPr>
        <cdr:cNvPr id="38" name="TextBox 29"/>
        <cdr:cNvSpPr txBox="1"/>
      </cdr:nvSpPr>
      <cdr:spPr>
        <a:xfrm xmlns:a="http://schemas.openxmlformats.org/drawingml/2006/main" rot="21254381">
          <a:off x="5612903" y="1526229"/>
          <a:ext cx="1312364" cy="165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Arial Black" pitchFamily="34" charset="0"/>
              <a:cs typeface="Times New Roman" pitchFamily="18" charset="0"/>
            </a:rPr>
            <a:t>+ 8 343,6</a:t>
          </a:r>
          <a:endParaRPr lang="ru-RU" sz="1100" b="1" dirty="0">
            <a:ln>
              <a:solidFill>
                <a:schemeClr val="tx1"/>
              </a:solidFill>
            </a:ln>
            <a:solidFill>
              <a:srgbClr val="FFFF00"/>
            </a:solidFill>
            <a:latin typeface="Arial Black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0.78038</cdr:x>
      <cdr:y>0.68135</cdr:y>
    </cdr:from>
    <cdr:to>
      <cdr:x>0.8506</cdr:x>
      <cdr:y>0.69779</cdr:y>
    </cdr:to>
    <cdr:sp macro="" textlink="">
      <cdr:nvSpPr>
        <cdr:cNvPr id="39" name="Прямая со стрелкой 31"/>
        <cdr:cNvSpPr/>
      </cdr:nvSpPr>
      <cdr:spPr>
        <a:xfrm xmlns:a="http://schemas.openxmlformats.org/drawingml/2006/main" flipV="1">
          <a:off x="7024262" y="2656661"/>
          <a:ext cx="632059" cy="6410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3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2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0.73913</cdr:x>
      <cdr:y>0.53437</cdr:y>
    </cdr:from>
    <cdr:to>
      <cdr:x>0.87676</cdr:x>
      <cdr:y>0.59849</cdr:y>
    </cdr:to>
    <cdr:sp macro="" textlink="">
      <cdr:nvSpPr>
        <cdr:cNvPr id="40" name="TextBox 32"/>
        <cdr:cNvSpPr txBox="1"/>
      </cdr:nvSpPr>
      <cdr:spPr>
        <a:xfrm xmlns:a="http://schemas.openxmlformats.org/drawingml/2006/main" rot="21272606">
          <a:off x="6652990" y="1486235"/>
          <a:ext cx="1238825" cy="1783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Arial Black" pitchFamily="34" charset="0"/>
              <a:cs typeface="Times New Roman" pitchFamily="18" charset="0"/>
            </a:rPr>
            <a:t>+ 4 500,0</a:t>
          </a:r>
          <a:endParaRPr lang="ru-RU" sz="1100" b="1" dirty="0">
            <a:ln>
              <a:solidFill>
                <a:schemeClr val="tx1"/>
              </a:solidFill>
            </a:ln>
            <a:solidFill>
              <a:srgbClr val="FFFF00"/>
            </a:solidFill>
            <a:latin typeface="Arial Black" pitchFamily="34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0.0298</cdr:x>
      <cdr:y>0.70264</cdr:y>
    </cdr:from>
    <cdr:to>
      <cdr:x>0.40232</cdr:x>
      <cdr:y>0.83693</cdr:y>
    </cdr:to>
    <cdr:sp macro="" textlink="">
      <cdr:nvSpPr>
        <cdr:cNvPr id="41" name="TextBox 33"/>
        <cdr:cNvSpPr txBox="1"/>
      </cdr:nvSpPr>
      <cdr:spPr>
        <a:xfrm xmlns:a="http://schemas.openxmlformats.org/drawingml/2006/main">
          <a:off x="164592" y="2679192"/>
          <a:ext cx="2057400" cy="512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0.03146</cdr:x>
      <cdr:y>0.68106</cdr:y>
    </cdr:from>
    <cdr:to>
      <cdr:x>0.43046</cdr:x>
      <cdr:y>0.9952</cdr:y>
    </cdr:to>
    <cdr:sp macro="" textlink="">
      <cdr:nvSpPr>
        <cdr:cNvPr id="42" name="TextBox 34"/>
        <cdr:cNvSpPr txBox="1"/>
      </cdr:nvSpPr>
      <cdr:spPr>
        <a:xfrm xmlns:a="http://schemas.openxmlformats.org/drawingml/2006/main">
          <a:off x="173736" y="2596896"/>
          <a:ext cx="2203704" cy="11978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0.01158</cdr:x>
      <cdr:y>0</cdr:y>
    </cdr:from>
    <cdr:to>
      <cdr:x>0.99175</cdr:x>
      <cdr:y>0.26288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105226" y="0"/>
          <a:ext cx="8906657" cy="102500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Уменьшение безвозмездных поступлений в 2021 г. связано с сокращением </a:t>
          </a:r>
        </a:p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дотации на выравнивание в сумме 6 664,6 тыс. руб. на период 2021 и 2022 </a:t>
          </a:r>
        </a:p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годов и предоставлением в 2020 г. 72 541,6 тыс. руб. субсидии </a:t>
          </a:r>
        </a:p>
        <a:p xmlns:a="http://schemas.openxmlformats.org/drawingml/2006/main"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и </a:t>
          </a:r>
          <a:r>
            <a:rPr lang="ru-RU" sz="1800" b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 </a:t>
          </a:r>
          <a:r>
            <a:rPr lang="ru-RU" sz="1800" b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781,0 </a:t>
          </a:r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тыс. руб. дотации на </a:t>
          </a:r>
          <a:r>
            <a:rPr lang="ru-RU" sz="1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сбалансированность</a:t>
          </a:r>
          <a:endParaRPr lang="ru-RU" sz="1800" b="1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0.69337</cdr:x>
      <cdr:y>0.19001</cdr:y>
    </cdr:from>
    <cdr:to>
      <cdr:x>0.76737</cdr:x>
      <cdr:y>0.2618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flipV="1">
          <a:off x="6190680" y="545171"/>
          <a:ext cx="660697" cy="20597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FFF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0.71716</cdr:x>
      <cdr:y>0.44732</cdr:y>
    </cdr:from>
    <cdr:to>
      <cdr:x>0.77636</cdr:x>
      <cdr:y>0.56882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>
          <a:off x="6403040" y="1283444"/>
          <a:ext cx="528558" cy="348605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4DCB98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BB856-4E24-4844-8E68-0FDD2FD1ADE7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92E32-927E-41F8-8BA2-C610C8A1DAA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959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259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D3593192-66F6-48E1-B16B-4983C8C0FC1F}" type="slidenum">
              <a:rPr lang="ru-RU" smtClean="0">
                <a:latin typeface="Arial" charset="0"/>
              </a:rPr>
              <a:pPr eaLnBrk="1" hangingPunct="1"/>
              <a:t>11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4886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967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2499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46F72-539F-48BD-9B4A-A8B7798F2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169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737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17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849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181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829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604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4304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36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49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80021-6B2F-495D-BB45-FD6524EFC8AB}" type="datetimeFigureOut">
              <a:rPr lang="ru-RU" smtClean="0"/>
              <a:pPr/>
              <a:t>18.06.2020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410A2-4A00-4F59-BBA5-A93A45BAB0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627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3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34684" y="1700214"/>
            <a:ext cx="1914886" cy="2112662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5000" t="15000" r="15000" b="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grpSp>
        <p:nvGrpSpPr>
          <p:cNvPr id="21" name="Группа 20"/>
          <p:cNvGrpSpPr/>
          <p:nvPr/>
        </p:nvGrpSpPr>
        <p:grpSpPr>
          <a:xfrm>
            <a:off x="179388" y="188913"/>
            <a:ext cx="8785225" cy="6367173"/>
            <a:chOff x="179388" y="188913"/>
            <a:chExt cx="8785225" cy="636717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319842" y="4424104"/>
              <a:ext cx="7316544" cy="16954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БЮДЖЕТ ДЛЯ ГРАЖДАН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к  решению «О местном бюджете 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Майского муниципального района 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на 2020 год и на плановый период 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2021 и 2022 годов»</a:t>
              </a:r>
            </a:p>
          </p:txBody>
        </p:sp>
        <p:pic>
          <p:nvPicPr>
            <p:cNvPr id="10" name="Picture 6" descr="герб КБР цвет прозрачный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575" y="188913"/>
              <a:ext cx="1335088" cy="158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 descr="rusgerb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188913"/>
              <a:ext cx="1366837" cy="158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2" descr="398597733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188913"/>
              <a:ext cx="2520950" cy="155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3" descr="flag_kbr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125" y="188913"/>
              <a:ext cx="2376488" cy="151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139351" y="2078966"/>
              <a:ext cx="6247292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Майский муниципальный район</a:t>
              </a:r>
            </a:p>
            <a:p>
              <a:pPr marL="228600" lvl="0" indent="-228600" algn="ctr">
                <a:lnSpc>
                  <a:spcPct val="90000"/>
                </a:lnSpc>
                <a:defRPr/>
              </a:pPr>
              <a:r>
                <a:rPr lang="ru-RU" altLang="ru-RU" sz="2800" b="1" dirty="0" smtClean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 </a:t>
              </a:r>
              <a:r>
                <a:rPr lang="ru-RU" altLang="ru-RU" sz="2800" b="1" dirty="0">
                  <a:solidFill>
                    <a:schemeClr val="bg1"/>
                  </a:solidFill>
                  <a:latin typeface="Arial" pitchFamily="34" charset="0"/>
                  <a:ea typeface="MingLiU-ExtB" pitchFamily="18" charset="-120"/>
                  <a:cs typeface="Arial" pitchFamily="34" charset="0"/>
                </a:rPr>
                <a:t>Кабардино-Балкарской Республики</a:t>
              </a: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2018581" y="3519577"/>
              <a:ext cx="6176513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/>
            <p:cNvGrpSpPr/>
            <p:nvPr/>
          </p:nvGrpSpPr>
          <p:grpSpPr>
            <a:xfrm>
              <a:off x="862806" y="3804259"/>
              <a:ext cx="457200" cy="2751827"/>
              <a:chOff x="862806" y="4019909"/>
              <a:chExt cx="457200" cy="2751827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862806" y="4019909"/>
                <a:ext cx="0" cy="2294627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015206" y="4172309"/>
                <a:ext cx="0" cy="2294627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167606" y="4324709"/>
                <a:ext cx="0" cy="2294627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320006" y="4477109"/>
                <a:ext cx="0" cy="2294627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Группа 1"/>
          <p:cNvGrpSpPr/>
          <p:nvPr/>
        </p:nvGrpSpPr>
        <p:grpSpPr>
          <a:xfrm>
            <a:off x="2170981" y="3654725"/>
            <a:ext cx="6481313" cy="304800"/>
            <a:chOff x="2170981" y="3671977"/>
            <a:chExt cx="6481313" cy="304800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2170981" y="3671977"/>
              <a:ext cx="6176513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2323381" y="3824377"/>
              <a:ext cx="6176513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2475781" y="3976777"/>
              <a:ext cx="6176513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1540" y="369530"/>
            <a:ext cx="8695426" cy="449980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Продолжительность жизни населения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28259806"/>
              </p:ext>
            </p:extLst>
          </p:nvPr>
        </p:nvGraphicFramePr>
        <p:xfrm>
          <a:off x="198407" y="1143031"/>
          <a:ext cx="8617789" cy="459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345718" y="5669304"/>
            <a:ext cx="7320953" cy="857901"/>
            <a:chOff x="1345718" y="5669304"/>
            <a:chExt cx="7320953" cy="857901"/>
          </a:xfrm>
        </p:grpSpPr>
        <p:sp>
          <p:nvSpPr>
            <p:cNvPr id="3" name="TextBox 2"/>
            <p:cNvSpPr txBox="1"/>
            <p:nvPr/>
          </p:nvSpPr>
          <p:spPr>
            <a:xfrm>
              <a:off x="1345721" y="6003985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факт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43577" y="6003985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прогноз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Правая фигурная скобка 3"/>
            <p:cNvSpPr/>
            <p:nvPr/>
          </p:nvSpPr>
          <p:spPr>
            <a:xfrm rot="5400000">
              <a:off x="2941067" y="4073955"/>
              <a:ext cx="432398" cy="3623095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авая фигурная скобка 7"/>
            <p:cNvSpPr/>
            <p:nvPr/>
          </p:nvSpPr>
          <p:spPr>
            <a:xfrm rot="5400000">
              <a:off x="6638925" y="4073956"/>
              <a:ext cx="432398" cy="3623095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9553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4313"/>
            <a:ext cx="9144000" cy="550862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Занятость и безработица</a:t>
            </a:r>
          </a:p>
        </p:txBody>
      </p:sp>
      <p:graphicFrame>
        <p:nvGraphicFramePr>
          <p:cNvPr id="27704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93200129"/>
              </p:ext>
            </p:extLst>
          </p:nvPr>
        </p:nvGraphicFramePr>
        <p:xfrm>
          <a:off x="250825" y="836612"/>
          <a:ext cx="8720650" cy="590494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53092"/>
                <a:gridCol w="944593"/>
                <a:gridCol w="944593"/>
                <a:gridCol w="944593"/>
                <a:gridCol w="944593"/>
                <a:gridCol w="944593"/>
                <a:gridCol w="944593"/>
              </a:tblGrid>
              <a:tr h="562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2400" b="1" kern="1200" dirty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/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kumimoji="0" lang="ru-RU" sz="2400" b="1" kern="1200" dirty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/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kumimoji="0" lang="ru-RU" sz="2400" b="1" kern="1200" dirty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/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kumimoji="0" lang="ru-RU" sz="2400" b="1" kern="1200" dirty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/>
                        <a:latin typeface="Arial" pitchFamily="34" charset="0"/>
                        <a:ea typeface="+mj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2020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2021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ea typeface="+mj-ea"/>
                          <a:cs typeface="Arial" pitchFamily="34" charset="0"/>
                        </a:rPr>
                        <a:t>2022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104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Население в трудоспособном возрасте, тыс. чел. </a:t>
                      </a: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22,6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22,5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21,8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22,1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22,1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22,1</a:t>
                      </a: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16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занятое население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17,5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17,5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17,6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17,6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17,7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17,8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450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незанятое население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4,2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4,5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4,4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4,3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104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Официально зарегистрированных безработных, чел.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163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7315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Уровень общей безработицы, 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22,5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22,2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19,2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20,6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104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Уровень зарегистрированной безработицы, 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0,8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4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Уровень бедности, 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ru-RU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13" marB="4571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17,5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17,3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17,5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17,0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16,9</a:t>
                      </a:r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5" marR="6858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67186868"/>
      </p:ext>
    </p:extLst>
  </p:cSld>
  <p:clrMapOvr>
    <a:masterClrMapping/>
  </p:clrMapOvr>
  <p:transition advTm="1089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06437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ВВП Майского муниципального района</a:t>
            </a: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00428642"/>
              </p:ext>
            </p:extLst>
          </p:nvPr>
        </p:nvGraphicFramePr>
        <p:xfrm>
          <a:off x="198407" y="1143031"/>
          <a:ext cx="8617789" cy="459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45721" y="6003985"/>
            <a:ext cx="3545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факт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3577" y="6003985"/>
            <a:ext cx="3545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прогноз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2941067" y="4073955"/>
            <a:ext cx="432398" cy="3623095"/>
          </a:xfrm>
          <a:prstGeom prst="rightBrace">
            <a:avLst>
              <a:gd name="adj1" fmla="val 63841"/>
              <a:gd name="adj2" fmla="val 49524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 rot="5400000">
            <a:off x="6638925" y="4073956"/>
            <a:ext cx="432398" cy="3623095"/>
          </a:xfrm>
          <a:prstGeom prst="rightBrace">
            <a:avLst>
              <a:gd name="adj1" fmla="val 63841"/>
              <a:gd name="adj2" fmla="val 49524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67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1540" y="404033"/>
            <a:ext cx="8695426" cy="70643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 ВВП района в расчёте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душу населения</a:t>
            </a: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6767195"/>
              </p:ext>
            </p:extLst>
          </p:nvPr>
        </p:nvGraphicFramePr>
        <p:xfrm>
          <a:off x="198407" y="1143031"/>
          <a:ext cx="8617789" cy="459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466490" y="5669304"/>
            <a:ext cx="7260559" cy="921113"/>
            <a:chOff x="1466490" y="5669304"/>
            <a:chExt cx="7260559" cy="921113"/>
          </a:xfrm>
        </p:grpSpPr>
        <p:sp>
          <p:nvSpPr>
            <p:cNvPr id="3" name="TextBox 2"/>
            <p:cNvSpPr txBox="1"/>
            <p:nvPr/>
          </p:nvSpPr>
          <p:spPr>
            <a:xfrm>
              <a:off x="1535504" y="6067197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факт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81593" y="6003985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прогноз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Правая фигурная скобка 3"/>
            <p:cNvSpPr/>
            <p:nvPr/>
          </p:nvSpPr>
          <p:spPr>
            <a:xfrm rot="5400000">
              <a:off x="3074778" y="4061016"/>
              <a:ext cx="432398" cy="3648973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авая фигурная скобка 7"/>
            <p:cNvSpPr/>
            <p:nvPr/>
          </p:nvSpPr>
          <p:spPr>
            <a:xfrm rot="5400000">
              <a:off x="6709374" y="4144405"/>
              <a:ext cx="432398" cy="3482197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86521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1540" y="369530"/>
            <a:ext cx="8695426" cy="432728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Объём инвестиций в основной капитал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61527608"/>
              </p:ext>
            </p:extLst>
          </p:nvPr>
        </p:nvGraphicFramePr>
        <p:xfrm>
          <a:off x="198407" y="1143031"/>
          <a:ext cx="8617789" cy="459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328474" y="5669304"/>
            <a:ext cx="7260559" cy="921113"/>
            <a:chOff x="1466490" y="5669304"/>
            <a:chExt cx="7260559" cy="921113"/>
          </a:xfrm>
        </p:grpSpPr>
        <p:sp>
          <p:nvSpPr>
            <p:cNvPr id="3" name="TextBox 2"/>
            <p:cNvSpPr txBox="1"/>
            <p:nvPr/>
          </p:nvSpPr>
          <p:spPr>
            <a:xfrm>
              <a:off x="1535504" y="6067197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факт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81593" y="6003985"/>
              <a:ext cx="3545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прогноз</a:t>
              </a:r>
              <a:endPara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Правая фигурная скобка 3"/>
            <p:cNvSpPr/>
            <p:nvPr/>
          </p:nvSpPr>
          <p:spPr>
            <a:xfrm rot="5400000">
              <a:off x="3074778" y="4061016"/>
              <a:ext cx="432398" cy="3648973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авая фигурная скобка 7"/>
            <p:cNvSpPr/>
            <p:nvPr/>
          </p:nvSpPr>
          <p:spPr>
            <a:xfrm rot="5400000">
              <a:off x="6709374" y="4144405"/>
              <a:ext cx="432398" cy="3482197"/>
            </a:xfrm>
            <a:prstGeom prst="rightBrace">
              <a:avLst>
                <a:gd name="adj1" fmla="val 63841"/>
                <a:gd name="adj2" fmla="val 495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31334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4348990"/>
              </p:ext>
            </p:extLst>
          </p:nvPr>
        </p:nvGraphicFramePr>
        <p:xfrm>
          <a:off x="232916" y="458730"/>
          <a:ext cx="8759506" cy="603732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666226"/>
                <a:gridCol w="848880"/>
                <a:gridCol w="848880"/>
                <a:gridCol w="848880"/>
                <a:gridCol w="848880"/>
                <a:gridCol w="848880"/>
                <a:gridCol w="848880"/>
              </a:tblGrid>
              <a:tr h="4636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400" b="1" i="0" u="none" strike="noStrike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6300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Выпуск с/х продукции </a:t>
                      </a:r>
                    </a:p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сельхозпроизводителями </a:t>
                      </a:r>
                    </a:p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действующих 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ценах), </a:t>
                      </a: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млн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руб.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2 825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3 817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4 100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4 305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4 533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4 760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89398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Создано 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новых рабочих </a:t>
                      </a:r>
                      <a:endParaRPr lang="ru-RU" sz="2000" b="1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b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мест, ед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203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250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392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</a:tr>
              <a:tr h="1277127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Среднесписочная  </a:t>
                      </a:r>
                    </a:p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численность работников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endParaRPr lang="ru-RU" sz="2000" b="1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тыс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. человек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5,3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850343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Среднемесячная з/п на </a:t>
                      </a:r>
                    </a:p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одного </a:t>
                      </a:r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работника, </a:t>
                      </a: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19,3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21,2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21,5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22,1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23,4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24,5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66"/>
                    </a:solidFill>
                  </a:tcPr>
                </a:tc>
              </a:tr>
              <a:tr h="88920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Ввод в эксплуатацию 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жилых домов, тыс. кв. м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15,9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16,5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16,0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16,5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16,7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16,8</a:t>
                      </a:r>
                    </a:p>
                  </a:txBody>
                  <a:tcPr marL="5969" marR="5969" marT="597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0737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4772734" y="2905126"/>
            <a:ext cx="4190291" cy="3695699"/>
            <a:chOff x="1506671" y="1381696"/>
            <a:chExt cx="7097777" cy="4475270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1506671" y="1381696"/>
              <a:ext cx="7097777" cy="1430240"/>
            </a:xfrm>
            <a:prstGeom prst="roundRect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136 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субъектов в сфере сельского хозяйства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553870" y="3377112"/>
              <a:ext cx="3259078" cy="2479854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120</a:t>
              </a:r>
            </a:p>
            <a:p>
              <a:pPr algn="ctr">
                <a:defRPr/>
              </a:pP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ИП </a:t>
              </a:r>
              <a:r>
                <a: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и </a:t>
              </a: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КФХ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216299" y="3377111"/>
              <a:ext cx="3307480" cy="2468321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16 </a:t>
              </a: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ЮЛ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8313" y="404813"/>
            <a:ext cx="8135937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Субъекты малого и среднего предпринимательства 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8"/>
          <p:cNvGrpSpPr>
            <a:grpSpLocks/>
          </p:cNvGrpSpPr>
          <p:nvPr/>
        </p:nvGrpSpPr>
        <p:grpSpPr bwMode="auto">
          <a:xfrm>
            <a:off x="200025" y="2905126"/>
            <a:ext cx="4200525" cy="3714750"/>
            <a:chOff x="728244" y="1415646"/>
            <a:chExt cx="7837309" cy="455341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728244" y="1415646"/>
              <a:ext cx="7837309" cy="1388603"/>
            </a:xfrm>
            <a:prstGeom prst="roundRect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912 субъектов в сфере производства, торговли и услуг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7138" y="3429220"/>
              <a:ext cx="3657614" cy="2539836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770 ИП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2401445" y="2863394"/>
              <a:ext cx="504814" cy="544170"/>
            </a:xfrm>
            <a:prstGeom prst="downArrow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5" name="Скругленный прямоугольник 14"/>
          <p:cNvSpPr/>
          <p:nvPr/>
        </p:nvSpPr>
        <p:spPr>
          <a:xfrm>
            <a:off x="2009775" y="1781175"/>
            <a:ext cx="5010150" cy="609600"/>
          </a:xfrm>
          <a:prstGeom prst="roundRect">
            <a:avLst/>
          </a:prstGeom>
          <a:solidFill>
            <a:srgbClr val="0000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1 048  субъектов  МСП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09825" y="4524375"/>
            <a:ext cx="1943100" cy="2076451"/>
          </a:xfrm>
          <a:prstGeom prst="rect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142 ЮЛ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трелка вниз 17"/>
          <p:cNvSpPr/>
          <p:nvPr/>
        </p:nvSpPr>
        <p:spPr bwMode="auto">
          <a:xfrm>
            <a:off x="2267304" y="2452673"/>
            <a:ext cx="247249" cy="452452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6505929" y="2424098"/>
            <a:ext cx="247249" cy="481027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низ 19"/>
          <p:cNvSpPr/>
          <p:nvPr/>
        </p:nvSpPr>
        <p:spPr bwMode="auto">
          <a:xfrm>
            <a:off x="3248379" y="4067174"/>
            <a:ext cx="247249" cy="44394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низ 20"/>
          <p:cNvSpPr/>
          <p:nvPr/>
        </p:nvSpPr>
        <p:spPr bwMode="auto">
          <a:xfrm>
            <a:off x="5648679" y="4105274"/>
            <a:ext cx="247249" cy="44394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трелка вниз 21"/>
          <p:cNvSpPr/>
          <p:nvPr/>
        </p:nvSpPr>
        <p:spPr bwMode="auto">
          <a:xfrm>
            <a:off x="7782279" y="4095749"/>
            <a:ext cx="247249" cy="44394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06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915" y="284672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 производства с/х продукции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2915" y="1125778"/>
            <a:ext cx="8617789" cy="5318154"/>
            <a:chOff x="232915" y="1125778"/>
            <a:chExt cx="8617789" cy="5318154"/>
          </a:xfrm>
        </p:grpSpPr>
        <p:graphicFrame>
          <p:nvGraphicFramePr>
            <p:cNvPr id="3" name="Объект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3381686125"/>
                </p:ext>
              </p:extLst>
            </p:nvPr>
          </p:nvGraphicFramePr>
          <p:xfrm>
            <a:off x="232915" y="1125778"/>
            <a:ext cx="8617789" cy="53181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5" name="Прямая соединительная линия 4"/>
            <p:cNvCxnSpPr/>
            <p:nvPr/>
          </p:nvCxnSpPr>
          <p:spPr>
            <a:xfrm>
              <a:off x="2544792" y="2173856"/>
              <a:ext cx="446848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97906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395288" y="188913"/>
            <a:ext cx="83518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Список крупных, средних и малых промышленных предприятий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Майского муниципального района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статистическом регистре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года 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95288" y="2308225"/>
            <a:ext cx="8497887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ООО «Севкаврентген-Д»</a:t>
            </a:r>
          </a:p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ООО Крахмальный завод «Кабардинский»</a:t>
            </a:r>
          </a:p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ООО «Кондитерская фабрика «ЖАКО»</a:t>
            </a:r>
          </a:p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ООО «Майский ЗЖБИ»</a:t>
            </a:r>
          </a:p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МП ММР «Майская теплоснабжающая управляющая компания»</a:t>
            </a:r>
          </a:p>
          <a:p>
            <a:pPr marL="514350" indent="-514350" eaLnBrk="0" hangingPunct="0">
              <a:buFont typeface="Tahoma" pitchFamily="34" charset="0"/>
              <a:buAutoNum type="arabicPeriod"/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МУП «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Комсервис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Times New Roman" pitchFamily="18" charset="0"/>
              </a:rPr>
              <a:t>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883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00100" y="333375"/>
            <a:ext cx="7543800" cy="4587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Сфера образования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4579" name="Группа 6"/>
          <p:cNvGrpSpPr>
            <a:grpSpLocks/>
          </p:cNvGrpSpPr>
          <p:nvPr/>
        </p:nvGrpSpPr>
        <p:grpSpPr bwMode="auto">
          <a:xfrm>
            <a:off x="468313" y="981075"/>
            <a:ext cx="8208052" cy="5003800"/>
            <a:chOff x="468313" y="782266"/>
            <a:chExt cx="8207375" cy="5004395"/>
          </a:xfrm>
        </p:grpSpPr>
        <p:sp>
          <p:nvSpPr>
            <p:cNvPr id="24580" name="Rectangle 4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4581" name="Rectangle 5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4582" name="Rectangle 6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4583" name="Rectangle 7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4584" name="TextBox 1"/>
            <p:cNvSpPr txBox="1">
              <a:spLocks noChangeArrowheads="1"/>
            </p:cNvSpPr>
            <p:nvPr/>
          </p:nvSpPr>
          <p:spPr bwMode="auto">
            <a:xfrm>
              <a:off x="468313" y="782266"/>
              <a:ext cx="8207375" cy="1385160"/>
            </a:xfrm>
            <a:prstGeom prst="rect">
              <a:avLst/>
            </a:prstGeom>
            <a:solidFill>
              <a:srgbClr val="22108E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1 государственная профессиональная образовательная организация – филиал агролицея им. Хамдохова (в г.п. Майский)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68313" y="2492207"/>
              <a:ext cx="8206698" cy="954200"/>
            </a:xfrm>
            <a:prstGeom prst="rect">
              <a:avLst/>
            </a:prstGeom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12 муниципальных общеобразовательных организаций (7 городских, 5 сельских)</a:t>
              </a: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468313" y="3789348"/>
              <a:ext cx="3671584" cy="503298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4609 обучающихся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716112" y="3789348"/>
              <a:ext cx="3946199" cy="503298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2109 воспитанников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187391" y="4437125"/>
              <a:ext cx="6408209" cy="504885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510 педагогических работников</a:t>
              </a:r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>
              <a:off x="2122351" y="3446408"/>
              <a:ext cx="0" cy="34294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6803502" y="3446408"/>
              <a:ext cx="0" cy="34294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4427211" y="3446408"/>
              <a:ext cx="0" cy="990718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Выгнутая влево стрелка 4"/>
            <p:cNvSpPr/>
            <p:nvPr/>
          </p:nvSpPr>
          <p:spPr>
            <a:xfrm>
              <a:off x="611176" y="4670516"/>
              <a:ext cx="576214" cy="1116145"/>
            </a:xfrm>
            <a:prstGeom prst="curvedRightArrow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1187624" y="5292377"/>
            <a:ext cx="7956376" cy="13849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средняя зарплата учителей – </a:t>
            </a:r>
            <a:r>
              <a: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22 585,6 </a:t>
            </a:r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руб., воспитателей </a:t>
            </a:r>
            <a:r>
              <a: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– 20 645 руб</a:t>
            </a:r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.,</a:t>
            </a:r>
          </a:p>
          <a:p>
            <a:pPr eaLnBrk="1" hangingPunct="1"/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работников допобразования – 23 </a:t>
            </a:r>
            <a:r>
              <a: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568 </a:t>
            </a:r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18428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38025" y="114478"/>
            <a:ext cx="8920210" cy="6602623"/>
            <a:chOff x="138025" y="114478"/>
            <a:chExt cx="8920210" cy="6602623"/>
          </a:xfrm>
        </p:grpSpPr>
        <p:sp>
          <p:nvSpPr>
            <p:cNvPr id="1025" name="Rectangle 1"/>
            <p:cNvSpPr>
              <a:spLocks noChangeArrowheads="1"/>
            </p:cNvSpPr>
            <p:nvPr/>
          </p:nvSpPr>
          <p:spPr bwMode="auto">
            <a:xfrm>
              <a:off x="138025" y="5393662"/>
              <a:ext cx="3891050" cy="1323439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42900" indent="-342900">
                <a:buFont typeface="Wingdings" pitchFamily="2" charset="2"/>
                <a:buChar char="ü"/>
              </a:pPr>
              <a:r>
                <a:rPr lang="ru-RU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повышение доверия граждан к власти и принимаемым бюджетным решениям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04305" y="195560"/>
              <a:ext cx="592519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 </a:t>
              </a:r>
              <a:endParaRPr lang="ru-RU" sz="2000" b="1" cap="none" spc="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4097548" y="1148839"/>
              <a:ext cx="4960687" cy="5568262"/>
              <a:chOff x="276045" y="2357738"/>
              <a:chExt cx="4960687" cy="5568262"/>
            </a:xfrm>
          </p:grpSpPr>
          <p:pic>
            <p:nvPicPr>
              <p:cNvPr id="1026" name="Picture 2" descr="C:\Users\Администратор\Desktop\hehfevk13hbx2vmxo9vz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76045" y="2357738"/>
                <a:ext cx="4960687" cy="5568262"/>
              </a:xfrm>
              <a:prstGeom prst="rect">
                <a:avLst/>
              </a:prstGeom>
              <a:noFill/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329960" y="2848243"/>
                <a:ext cx="3344891" cy="255454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"Бюджет для граждан" </a:t>
                </a:r>
                <a:r>
                  <a:rPr lang="ru-RU" sz="1600" b="1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– это решение, предназначенное для раскрытия информации о бюджете в простой и доступной для граждан форме в целях повышения финансовой грамотности населения и его интереса </a:t>
                </a:r>
              </a:p>
              <a:p>
                <a:r>
                  <a:rPr lang="ru-RU" sz="1600" b="1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к реализации бюджетной политики на местном уровне</a:t>
                </a:r>
                <a:endParaRPr lang="ru-RU" sz="1600" b="1" cap="none" spc="0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4399193" y="118616"/>
              <a:ext cx="4426404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Что такое </a:t>
              </a:r>
            </a:p>
            <a:p>
              <a:pPr algn="ctr"/>
              <a:r>
                <a:rPr lang="ru-RU" sz="28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«бюджет для граждан» </a:t>
              </a:r>
              <a:endParaRPr lang="ru-RU" sz="28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38027" y="1148839"/>
              <a:ext cx="3891048" cy="1323439"/>
            </a:xfrm>
            <a:prstGeom prst="rect">
              <a:avLst/>
            </a:prstGeom>
            <a:solidFill>
              <a:srgbClr val="26129E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marL="342900" indent="-342900">
                <a:buFont typeface="Wingdings" pitchFamily="2" charset="2"/>
                <a:buChar char="ü"/>
              </a:pPr>
              <a:r>
                <a:rPr lang="ru-RU" sz="2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раскрытие параметров местного бюджета в доступной и понятной форме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38025" y="2486474"/>
              <a:ext cx="3891050" cy="132343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itchFamily="2" charset="2"/>
                <a:buChar char="ü"/>
              </a:pPr>
              <a:r>
                <a:rPr lang="ru-RU" sz="2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формирование в обществе культуры восприятия бюджетных данных </a:t>
              </a:r>
              <a:endParaRPr lang="ru-RU" sz="20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38027" y="3819571"/>
              <a:ext cx="3891048" cy="1631216"/>
            </a:xfrm>
            <a:prstGeom prst="rect">
              <a:avLst/>
            </a:prstGeom>
            <a:solidFill>
              <a:srgbClr val="26129E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itchFamily="2" charset="2"/>
                <a:buChar char="ü"/>
              </a:pPr>
              <a:r>
                <a:rPr lang="ru-RU" sz="2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обеспечение возможности для общественного обсуждения приоритетов расходования бюджетных средств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3493" y="114478"/>
              <a:ext cx="34246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Задачи «бюджета для граждан»:</a:t>
              </a:r>
              <a:endPara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2286000" y="2490788"/>
            <a:ext cx="2286000" cy="0"/>
          </a:xfrm>
          <a:prstGeom prst="rect">
            <a:avLst/>
          </a:prstGeom>
          <a:solidFill>
            <a:srgbClr val="B901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2286000" y="2490788"/>
            <a:ext cx="2286000" cy="0"/>
          </a:xfrm>
          <a:prstGeom prst="rect">
            <a:avLst/>
          </a:prstGeom>
          <a:solidFill>
            <a:srgbClr val="B901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2286000" y="2490788"/>
            <a:ext cx="2286000" cy="0"/>
          </a:xfrm>
          <a:prstGeom prst="rect">
            <a:avLst/>
          </a:prstGeom>
          <a:solidFill>
            <a:srgbClr val="B901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2286000" y="2490788"/>
            <a:ext cx="2286000" cy="0"/>
          </a:xfrm>
          <a:prstGeom prst="rect">
            <a:avLst/>
          </a:prstGeom>
          <a:solidFill>
            <a:srgbClr val="B901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79388" y="333375"/>
            <a:ext cx="8785225" cy="4587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Дополнительное образование детей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313" y="908050"/>
            <a:ext cx="8207375" cy="1385888"/>
          </a:xfrm>
          <a:prstGeom prst="rect">
            <a:avLst/>
          </a:prstGeom>
          <a:solidFill>
            <a:srgbClr val="000099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муниципальная образовательная организация дополнительного образования детей – Центр детского творчества</a:t>
            </a:r>
          </a:p>
        </p:txBody>
      </p:sp>
      <p:grpSp>
        <p:nvGrpSpPr>
          <p:cNvPr id="25608" name="Группа 1"/>
          <p:cNvGrpSpPr>
            <a:grpSpLocks/>
          </p:cNvGrpSpPr>
          <p:nvPr/>
        </p:nvGrpSpPr>
        <p:grpSpPr bwMode="auto">
          <a:xfrm>
            <a:off x="179388" y="3130550"/>
            <a:ext cx="8785225" cy="3538538"/>
            <a:chOff x="179512" y="2852936"/>
            <a:chExt cx="8784976" cy="3539430"/>
          </a:xfrm>
        </p:grpSpPr>
        <p:sp>
          <p:nvSpPr>
            <p:cNvPr id="25610" name="TextBox 1"/>
            <p:cNvSpPr txBox="1">
              <a:spLocks noChangeArrowheads="1"/>
            </p:cNvSpPr>
            <p:nvPr/>
          </p:nvSpPr>
          <p:spPr bwMode="auto">
            <a:xfrm>
              <a:off x="4283968" y="2852936"/>
              <a:ext cx="4680520" cy="3539430"/>
            </a:xfrm>
            <a:prstGeom prst="rect">
              <a:avLst/>
            </a:prstGeom>
            <a:solidFill>
              <a:srgbClr val="000066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1 государственная образовательная организация дополнительного образования детей – структурное подразделение </a:t>
              </a:r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ГБУ ДАТ </a:t>
              </a:r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«Солнечный город» </a:t>
              </a:r>
            </a:p>
          </p:txBody>
        </p:sp>
        <p:pic>
          <p:nvPicPr>
            <p:cNvPr id="25611" name="Picture 2" descr="http://goryankakbr.1gb.ru/sites/default/files/styles/large/public/field/image/24_22.jpg?itok=7gM_Fb1H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852936"/>
              <a:ext cx="4032448" cy="3539430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609" name="TextBox 4"/>
          <p:cNvSpPr txBox="1">
            <a:spLocks noChangeArrowheads="1"/>
          </p:cNvSpPr>
          <p:nvPr/>
        </p:nvSpPr>
        <p:spPr bwMode="auto">
          <a:xfrm>
            <a:off x="611188" y="2490788"/>
            <a:ext cx="799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Численность занимающихся – 642 чел.</a:t>
            </a:r>
          </a:p>
        </p:txBody>
      </p:sp>
    </p:spTree>
    <p:extLst>
      <p:ext uri="{BB962C8B-B14F-4D97-AF65-F5344CB8AC3E}">
        <p14:creationId xmlns:p14="http://schemas.microsoft.com/office/powerpoint/2010/main" xmlns="" val="293347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00100" y="333375"/>
            <a:ext cx="7543800" cy="4587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Сфера культуры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627" name="Группа 13"/>
          <p:cNvGrpSpPr>
            <a:grpSpLocks/>
          </p:cNvGrpSpPr>
          <p:nvPr/>
        </p:nvGrpSpPr>
        <p:grpSpPr bwMode="auto">
          <a:xfrm>
            <a:off x="468313" y="981075"/>
            <a:ext cx="8280400" cy="4464050"/>
            <a:chOff x="467543" y="981075"/>
            <a:chExt cx="8280921" cy="4464051"/>
          </a:xfrm>
        </p:grpSpPr>
        <p:sp>
          <p:nvSpPr>
            <p:cNvPr id="26628" name="Rectangle 4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6632" name="TextBox 1"/>
            <p:cNvSpPr txBox="1">
              <a:spLocks noChangeArrowheads="1"/>
            </p:cNvSpPr>
            <p:nvPr/>
          </p:nvSpPr>
          <p:spPr bwMode="auto">
            <a:xfrm>
              <a:off x="468313" y="981075"/>
              <a:ext cx="8207375" cy="522288"/>
            </a:xfrm>
            <a:prstGeom prst="rect">
              <a:avLst/>
            </a:prstGeom>
            <a:solidFill>
              <a:srgbClr val="22108E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5 </a:t>
              </a:r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Домов </a:t>
              </a:r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культуры </a:t>
              </a:r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(+ </a:t>
              </a:r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2 </a:t>
              </a:r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филиала)</a:t>
              </a:r>
              <a:endParaRPr lang="ru-RU" sz="2800" b="1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6633" name="TextBox 2"/>
            <p:cNvSpPr txBox="1">
              <a:spLocks noChangeArrowheads="1"/>
            </p:cNvSpPr>
            <p:nvPr/>
          </p:nvSpPr>
          <p:spPr bwMode="auto">
            <a:xfrm>
              <a:off x="498475" y="4149725"/>
              <a:ext cx="8208963" cy="522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rgbClr val="22108E"/>
                  </a:solidFill>
                  <a:latin typeface="Arial" charset="0"/>
                  <a:cs typeface="Arial" charset="0"/>
                </a:rPr>
                <a:t>Центральная библиотека г. Майского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67543" y="4868864"/>
              <a:ext cx="8280921" cy="576262"/>
            </a:xfrm>
            <a:prstGeom prst="round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Численность работников культуры – 76 чел.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7707" y="1700213"/>
              <a:ext cx="8209480" cy="2247900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Детская школа искусств им З.Н. Контер 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 тремя учебными корпусами – 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детскими музыкальными школами 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(в ст. Александровская, ст. Котляревская, </a:t>
              </a:r>
            </a:p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с. Ново-Ивановское) </a:t>
              </a:r>
            </a:p>
          </p:txBody>
        </p:sp>
      </p:grpSp>
      <p:sp>
        <p:nvSpPr>
          <p:cNvPr id="16" name="Скругленный прямоугольник 15"/>
          <p:cNvSpPr/>
          <p:nvPr/>
        </p:nvSpPr>
        <p:spPr bwMode="auto">
          <a:xfrm>
            <a:off x="468313" y="5661025"/>
            <a:ext cx="8280400" cy="936625"/>
          </a:xfrm>
          <a:prstGeom prst="roundRect">
            <a:avLst/>
          </a:prstGeom>
          <a:solidFill>
            <a:srgbClr val="2210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Средняя зарплата – 21 996 руб.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т.ч. </a:t>
            </a:r>
            <a:r>
              <a:rPr lang="ru-RU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педработников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24 284 руб. </a:t>
            </a:r>
          </a:p>
        </p:txBody>
      </p:sp>
    </p:spTree>
    <p:extLst>
      <p:ext uri="{BB962C8B-B14F-4D97-AF65-F5344CB8AC3E}">
        <p14:creationId xmlns:p14="http://schemas.microsoft.com/office/powerpoint/2010/main" xmlns="" val="263981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00100" y="333375"/>
            <a:ext cx="7543800" cy="4587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Сфера физкультуры и спорта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651" name="Группа 1"/>
          <p:cNvGrpSpPr>
            <a:grpSpLocks/>
          </p:cNvGrpSpPr>
          <p:nvPr/>
        </p:nvGrpSpPr>
        <p:grpSpPr bwMode="auto">
          <a:xfrm>
            <a:off x="468313" y="981075"/>
            <a:ext cx="8239125" cy="5543550"/>
            <a:chOff x="468213" y="981075"/>
            <a:chExt cx="8239226" cy="5544352"/>
          </a:xfrm>
        </p:grpSpPr>
        <p:sp>
          <p:nvSpPr>
            <p:cNvPr id="27652" name="Rectangle 4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7653" name="Rectangle 5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7654" name="Rectangle 6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7656" name="TextBox 1"/>
            <p:cNvSpPr txBox="1">
              <a:spLocks noChangeArrowheads="1"/>
            </p:cNvSpPr>
            <p:nvPr/>
          </p:nvSpPr>
          <p:spPr bwMode="auto">
            <a:xfrm>
              <a:off x="468313" y="981075"/>
              <a:ext cx="8207375" cy="1384995"/>
            </a:xfrm>
            <a:prstGeom prst="rect">
              <a:avLst/>
            </a:prstGeom>
            <a:solidFill>
              <a:srgbClr val="000099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Физкультурно-оздоровительный комплекс </a:t>
              </a:r>
            </a:p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с бассейном, тренажёрным залом </a:t>
              </a:r>
              <a:endPara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endParaRPr>
            </a:p>
            <a:p>
              <a:pPr algn="ctr" eaLnBrk="1" hangingPunct="1"/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и </a:t>
              </a:r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мини-футбольным полем</a:t>
              </a:r>
            </a:p>
          </p:txBody>
        </p:sp>
        <p:sp>
          <p:nvSpPr>
            <p:cNvPr id="27657" name="TextBox 2"/>
            <p:cNvSpPr txBox="1">
              <a:spLocks noChangeArrowheads="1"/>
            </p:cNvSpPr>
            <p:nvPr/>
          </p:nvSpPr>
          <p:spPr bwMode="auto">
            <a:xfrm>
              <a:off x="498475" y="3140968"/>
              <a:ext cx="8208963" cy="954107"/>
            </a:xfrm>
            <a:prstGeom prst="rect">
              <a:avLst/>
            </a:prstGeom>
            <a:solidFill>
              <a:srgbClr val="000099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20 спортивных залов в школах </a:t>
              </a:r>
              <a:endPara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endParaRPr>
            </a:p>
            <a:p>
              <a:pPr algn="ctr" eaLnBrk="1" hangingPunct="1"/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и Домах </a:t>
              </a:r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культуры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39651" y="4940873"/>
              <a:ext cx="8137625" cy="711303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Численность работников – 25 чел.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8213" y="2492594"/>
              <a:ext cx="8209063" cy="523951"/>
            </a:xfrm>
            <a:prstGeom prst="rect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 </a:t>
              </a:r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стадиона: </a:t>
              </a: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«Торпедо», «Юность»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539651" y="5804598"/>
              <a:ext cx="8167788" cy="720829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Средняя зарплата – 21 018,5 руб. </a:t>
              </a:r>
            </a:p>
          </p:txBody>
        </p:sp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498375" y="4221632"/>
              <a:ext cx="8209064" cy="522363"/>
            </a:xfrm>
            <a:prstGeom prst="rect">
              <a:avLst/>
            </a:prstGeom>
            <a:solidFill>
              <a:srgbClr val="000099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37 плоскостных спортивных сооружений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458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1"/>
          <p:cNvSpPr>
            <a:spLocks noGrp="1"/>
          </p:cNvSpPr>
          <p:nvPr>
            <p:ph type="title"/>
          </p:nvPr>
        </p:nvSpPr>
        <p:spPr>
          <a:xfrm>
            <a:off x="800100" y="188913"/>
            <a:ext cx="7543800" cy="45878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Сфера здравоохранения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699" name="Группа 7"/>
          <p:cNvGrpSpPr>
            <a:grpSpLocks/>
          </p:cNvGrpSpPr>
          <p:nvPr/>
        </p:nvGrpSpPr>
        <p:grpSpPr bwMode="auto">
          <a:xfrm>
            <a:off x="477838" y="836613"/>
            <a:ext cx="8234362" cy="5761037"/>
            <a:chOff x="477980" y="836712"/>
            <a:chExt cx="8233741" cy="5760938"/>
          </a:xfrm>
        </p:grpSpPr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2" name="Rectangle 6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3" name="Rectangle 7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4" name="TextBox 1"/>
            <p:cNvSpPr txBox="1">
              <a:spLocks noChangeArrowheads="1"/>
            </p:cNvSpPr>
            <p:nvPr/>
          </p:nvSpPr>
          <p:spPr bwMode="auto">
            <a:xfrm>
              <a:off x="504346" y="836712"/>
              <a:ext cx="8207375" cy="523220"/>
            </a:xfrm>
            <a:prstGeom prst="rect">
              <a:avLst/>
            </a:prstGeom>
            <a:solidFill>
              <a:srgbClr val="22108E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ГБУЗ «Центральная районная больница»</a:t>
              </a:r>
            </a:p>
          </p:txBody>
        </p:sp>
        <p:sp>
          <p:nvSpPr>
            <p:cNvPr id="29705" name="TextBox 2"/>
            <p:cNvSpPr txBox="1">
              <a:spLocks noChangeArrowheads="1"/>
            </p:cNvSpPr>
            <p:nvPr/>
          </p:nvSpPr>
          <p:spPr bwMode="auto">
            <a:xfrm>
              <a:off x="1331640" y="2924944"/>
              <a:ext cx="7375798" cy="892552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600" b="1" dirty="0">
                  <a:solidFill>
                    <a:srgbClr val="FFFF99"/>
                  </a:solidFill>
                  <a:latin typeface="Arial" charset="0"/>
                  <a:cs typeface="Arial" charset="0"/>
                </a:rPr>
                <a:t>3 амбулатории </a:t>
              </a:r>
              <a:r>
                <a:rPr lang="ru-RU" sz="26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(ст. Александровская, </a:t>
              </a:r>
            </a:p>
            <a:p>
              <a:pPr algn="ctr" eaLnBrk="1" hangingPunct="1"/>
              <a:r>
                <a:rPr lang="ru-RU" sz="26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ст. </a:t>
              </a:r>
              <a:r>
                <a:rPr lang="ru-RU" sz="26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Котляревская, </a:t>
              </a:r>
              <a:r>
                <a:rPr lang="ru-RU" sz="26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с. Ново-Ивановское)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77980" y="5310210"/>
              <a:ext cx="8214692" cy="711188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Численность работников – 464 чел.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31991" y="1557425"/>
              <a:ext cx="7360682" cy="1292203"/>
            </a:xfrm>
            <a:prstGeom prst="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600" b="1" dirty="0">
                  <a:solidFill>
                    <a:srgbClr val="FFFF99"/>
                  </a:solidFill>
                  <a:latin typeface="Arial" pitchFamily="34" charset="0"/>
                  <a:cs typeface="Arial" pitchFamily="34" charset="0"/>
                </a:rPr>
                <a:t>Взрослое поликлиническое </a:t>
              </a:r>
              <a:r>
                <a:rPr lang="ru-RU" sz="2600" b="1" dirty="0" smtClean="0">
                  <a:solidFill>
                    <a:srgbClr val="FFFF99"/>
                  </a:solidFill>
                  <a:latin typeface="Arial" pitchFamily="34" charset="0"/>
                  <a:cs typeface="Arial" pitchFamily="34" charset="0"/>
                </a:rPr>
                <a:t>отделение,</a:t>
              </a:r>
              <a:r>
                <a:rPr lang="ru-RU" sz="2600" b="1" dirty="0" smtClean="0">
                  <a:latin typeface="Arial" pitchFamily="34" charset="0"/>
                  <a:cs typeface="Arial" pitchFamily="34" charset="0"/>
                </a:rPr>
                <a:t>, </a:t>
              </a:r>
              <a:endParaRPr lang="ru-RU" sz="2600" b="1" dirty="0"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2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том числе женская консультация и детская поликлиника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77980" y="6092834"/>
              <a:ext cx="8214692" cy="504816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Средняя зарплата – 22 847,5 руб. </a:t>
              </a:r>
            </a:p>
          </p:txBody>
        </p:sp>
        <p:sp>
          <p:nvSpPr>
            <p:cNvPr id="14" name="TextBox 2"/>
            <p:cNvSpPr txBox="1">
              <a:spLocks noChangeArrowheads="1"/>
            </p:cNvSpPr>
            <p:nvPr/>
          </p:nvSpPr>
          <p:spPr bwMode="auto">
            <a:xfrm>
              <a:off x="1331991" y="3860847"/>
              <a:ext cx="7374969" cy="1292203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2600" b="1" dirty="0" smtClean="0">
                  <a:solidFill>
                    <a:srgbClr val="FFFF99"/>
                  </a:solidFill>
                  <a:latin typeface="Arial" pitchFamily="34" charset="0"/>
                  <a:cs typeface="Arial" pitchFamily="34" charset="0"/>
                </a:rPr>
                <a:t>6 здравпунктов </a:t>
              </a:r>
              <a:r>
                <a:rPr lang="ru-RU" sz="2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(с. Сарское, с. Пришибо-Малка, с. Октябрьское, х. Ново-Курский, </a:t>
              </a:r>
            </a:p>
            <a:p>
              <a:pPr algn="ctr" eaLnBrk="1" hangingPunct="1">
                <a:defRPr/>
              </a:pPr>
              <a:r>
                <a:rPr lang="ru-RU" sz="2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х. Колдрасинский, х. Право-</a:t>
              </a:r>
              <a:r>
                <a:rPr lang="ru-RU" sz="26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Урванский</a:t>
              </a:r>
              <a:r>
                <a:rPr lang="ru-RU" sz="2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)</a:t>
              </a: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504965" y="1360578"/>
              <a:ext cx="0" cy="314637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 стрелкой 5"/>
            <p:cNvCxnSpPr>
              <a:endCxn id="19" idx="1"/>
            </p:cNvCxnSpPr>
            <p:nvPr/>
          </p:nvCxnSpPr>
          <p:spPr>
            <a:xfrm>
              <a:off x="504965" y="2203526"/>
              <a:ext cx="827026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504965" y="3371905"/>
              <a:ext cx="827026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477980" y="4497424"/>
              <a:ext cx="82702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8497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1"/>
          <p:cNvSpPr>
            <a:spLocks noGrp="1"/>
          </p:cNvSpPr>
          <p:nvPr>
            <p:ph type="title"/>
          </p:nvPr>
        </p:nvSpPr>
        <p:spPr>
          <a:xfrm>
            <a:off x="822831" y="369888"/>
            <a:ext cx="7543800" cy="45878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Сфера социальной защиты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699" name="Группа 7"/>
          <p:cNvGrpSpPr>
            <a:grpSpLocks/>
          </p:cNvGrpSpPr>
          <p:nvPr/>
        </p:nvGrpSpPr>
        <p:grpSpPr bwMode="auto">
          <a:xfrm>
            <a:off x="500259" y="1189039"/>
            <a:ext cx="8268192" cy="5122862"/>
            <a:chOff x="451470" y="1036734"/>
            <a:chExt cx="8267568" cy="5122773"/>
          </a:xfrm>
        </p:grpSpPr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2" name="Rectangle 6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3" name="Rectangle 7"/>
            <p:cNvSpPr>
              <a:spLocks noChangeArrowheads="1"/>
            </p:cNvSpPr>
            <p:nvPr/>
          </p:nvSpPr>
          <p:spPr bwMode="auto">
            <a:xfrm>
              <a:off x="2286000" y="2490788"/>
              <a:ext cx="2286000" cy="0"/>
            </a:xfrm>
            <a:prstGeom prst="rect">
              <a:avLst/>
            </a:prstGeom>
            <a:solidFill>
              <a:srgbClr val="B90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29704" name="TextBox 1"/>
            <p:cNvSpPr txBox="1">
              <a:spLocks noChangeArrowheads="1"/>
            </p:cNvSpPr>
            <p:nvPr/>
          </p:nvSpPr>
          <p:spPr bwMode="auto">
            <a:xfrm>
              <a:off x="451470" y="1036734"/>
              <a:ext cx="8207375" cy="1384971"/>
            </a:xfrm>
            <a:prstGeom prst="rect">
              <a:avLst/>
            </a:prstGeom>
            <a:solidFill>
              <a:srgbClr val="22108E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2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ГКУ «Центр труда, занятости и социальной защиты Майского района» Министерства труда и социальной защиты КБР</a:t>
              </a:r>
              <a:endParaRPr lang="ru-RU" sz="2800" b="1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77980" y="4757769"/>
              <a:ext cx="8214692" cy="711188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Численность работников – </a:t>
              </a: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122 </a:t>
              </a: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чел.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504346" y="5654691"/>
              <a:ext cx="8214692" cy="504816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Средняя зарплата – </a:t>
              </a:r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17 521 руб</a:t>
              </a:r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. 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00259" y="2824092"/>
            <a:ext cx="8188944" cy="1815882"/>
          </a:xfrm>
          <a:prstGeom prst="rect">
            <a:avLst/>
          </a:prstGeom>
          <a:solidFill>
            <a:srgbClr val="000066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ГКУ «Комплексный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центр социального обслуживания населения в Майском муниципальном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районе» </a:t>
            </a:r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Министерства труда и социальной защиты </a:t>
            </a:r>
            <a:r>
              <a:rPr lang="ru-RU" sz="2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КБР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58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116013" y="100473"/>
            <a:ext cx="698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Инвестиционные проекты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16387" name="Группа 12"/>
          <p:cNvGrpSpPr>
            <a:grpSpLocks/>
          </p:cNvGrpSpPr>
          <p:nvPr/>
        </p:nvGrpSpPr>
        <p:grpSpPr bwMode="auto">
          <a:xfrm>
            <a:off x="196804" y="708758"/>
            <a:ext cx="919207" cy="4018704"/>
            <a:chOff x="394410" y="1769119"/>
            <a:chExt cx="898138" cy="4019366"/>
          </a:xfrm>
        </p:grpSpPr>
        <p:cxnSp>
          <p:nvCxnSpPr>
            <p:cNvPr id="12" name="Прямая соединительная линия 11"/>
            <p:cNvCxnSpPr>
              <a:stCxn id="6" idx="0"/>
              <a:endCxn id="10" idx="0"/>
            </p:cNvCxnSpPr>
            <p:nvPr/>
          </p:nvCxnSpPr>
          <p:spPr>
            <a:xfrm flipH="1">
              <a:off x="842696" y="1769119"/>
              <a:ext cx="1566" cy="3155624"/>
            </a:xfrm>
            <a:prstGeom prst="line">
              <a:avLst/>
            </a:prstGeom>
            <a:ln w="19050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Ромб 5"/>
            <p:cNvSpPr/>
            <p:nvPr/>
          </p:nvSpPr>
          <p:spPr>
            <a:xfrm>
              <a:off x="395975" y="1769119"/>
              <a:ext cx="896573" cy="863742"/>
            </a:xfrm>
            <a:prstGeom prst="diamon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CC0000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" name="Ромб 8"/>
            <p:cNvSpPr/>
            <p:nvPr/>
          </p:nvSpPr>
          <p:spPr>
            <a:xfrm>
              <a:off x="395974" y="2632861"/>
              <a:ext cx="896573" cy="863742"/>
            </a:xfrm>
            <a:prstGeom prst="diamon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CC0000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0" name="Ромб 9"/>
            <p:cNvSpPr/>
            <p:nvPr/>
          </p:nvSpPr>
          <p:spPr>
            <a:xfrm>
              <a:off x="394410" y="4924743"/>
              <a:ext cx="896572" cy="863742"/>
            </a:xfrm>
            <a:prstGeom prst="diamon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 smtClean="0">
                  <a:solidFill>
                    <a:srgbClr val="CC0000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32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114408" y="699442"/>
            <a:ext cx="7744920" cy="5859509"/>
            <a:chOff x="1114408" y="699442"/>
            <a:chExt cx="7744920" cy="585950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16013" y="699442"/>
              <a:ext cx="7743315" cy="775688"/>
            </a:xfrm>
            <a:prstGeom prst="round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Создание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промышленного комплекса «Этана» (производство чистых полимеров)</a:t>
              </a:r>
              <a:endPara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116013" y="1475130"/>
              <a:ext cx="7743315" cy="903706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Высокотехнологичное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производство 3</a:t>
              </a:r>
              <a:r>
                <a:rPr 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D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 конусно-лучевого томографа и аппарата для глубокофокусной и близкофокусной терапии ООО «Севкаврентген-Д»</a:t>
              </a:r>
              <a:endPara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1114408" y="2378835"/>
              <a:ext cx="7743315" cy="1644456"/>
            </a:xfrm>
            <a:prstGeom prst="round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Производство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пассажирских канатных дорог, туристических </a:t>
              </a: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подъёмников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для работы на горных курортах на производственной площадке завода ООО «Севкаврентген-Д» совместно с российско-французским предприятием ООО «Национальные канатные дороги»</a:t>
              </a:r>
              <a:endPara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16012" y="4779037"/>
              <a:ext cx="7743313" cy="922337"/>
            </a:xfrm>
            <a:prstGeom prst="round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Строительство предприятия </a:t>
              </a: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кошерному, </a:t>
              </a:r>
              <a:r>
                <a:rPr lang="ru-RU" sz="2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халяльному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убою и глубокой переработке птицы и КРС</a:t>
              </a:r>
              <a:endPara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116011" y="4046388"/>
              <a:ext cx="7743315" cy="698051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Строительство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и реконструкция животноводческого комплекса на 960 дойных коров </a:t>
              </a: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в г. Майский</a:t>
              </a:r>
              <a:endPara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116013" y="5783263"/>
              <a:ext cx="7743315" cy="775688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Строительство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низкотемпературного склада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ООО «Майское мороженое» </a:t>
              </a: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общей площадью </a:t>
              </a:r>
              <a:r>
                <a:rPr lang="ru-RU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Calibri" pitchFamily="34" charset="0"/>
                  <a:cs typeface="Arial" pitchFamily="34" charset="0"/>
                </a:rPr>
                <a:t>2 400 кв. м </a:t>
              </a:r>
            </a:p>
          </p:txBody>
        </p:sp>
      </p:grpSp>
      <p:sp>
        <p:nvSpPr>
          <p:cNvPr id="25" name="Ромб 24"/>
          <p:cNvSpPr/>
          <p:nvPr/>
        </p:nvSpPr>
        <p:spPr bwMode="auto">
          <a:xfrm>
            <a:off x="196804" y="2706002"/>
            <a:ext cx="917604" cy="863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6" name="Ромб 25"/>
          <p:cNvSpPr/>
          <p:nvPr/>
        </p:nvSpPr>
        <p:spPr bwMode="auto">
          <a:xfrm>
            <a:off x="196804" y="4744439"/>
            <a:ext cx="917604" cy="863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Ромб 26"/>
          <p:cNvSpPr/>
          <p:nvPr/>
        </p:nvSpPr>
        <p:spPr bwMode="auto">
          <a:xfrm>
            <a:off x="196804" y="5689121"/>
            <a:ext cx="917604" cy="863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32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740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0" y="5158596"/>
            <a:ext cx="1638300" cy="16994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5063" y="205085"/>
            <a:ext cx="9108937" cy="6662440"/>
            <a:chOff x="35063" y="205085"/>
            <a:chExt cx="9108937" cy="666244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457576" y="761047"/>
              <a:ext cx="2781300" cy="147732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threePt" dir="t"/>
              </a:scene3d>
              <a:sp3d prstMaterial="metal">
                <a:contourClr>
                  <a:schemeClr val="bg1">
                    <a:lumMod val="50000"/>
                  </a:schemeClr>
                </a:contourClr>
              </a:sp3d>
            </a:bodyPr>
            <a:lstStyle/>
            <a:p>
              <a:pPr algn="ctr"/>
              <a:r>
                <a:rPr lang="ru-RU" b="1" spc="0" dirty="0" smtClean="0">
                  <a:ln w="3175"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Бюджет</a:t>
              </a:r>
              <a:r>
                <a:rPr lang="ru-RU" b="1" spc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- это схема доходов и расходов,</a:t>
              </a:r>
            </a:p>
            <a:p>
              <a:pPr algn="ctr"/>
              <a:r>
                <a:rPr lang="ru-RU" b="1" spc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устанавливаемая </a:t>
              </a:r>
            </a:p>
            <a:p>
              <a:pPr algn="ctr"/>
              <a:r>
                <a:rPr lang="ru-RU" b="1" spc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 определённый</a:t>
              </a:r>
            </a:p>
            <a:p>
              <a:pPr algn="ctr"/>
              <a:r>
                <a:rPr lang="ru-RU" b="1" spc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период времени</a:t>
              </a:r>
              <a:endParaRPr lang="ru-RU" b="1" spc="0" dirty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153439" y="737628"/>
              <a:ext cx="2971800" cy="258532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threePt" dir="t"/>
              </a:scene3d>
              <a:sp3d prstMaterial="metal"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spc="0" dirty="0" smtClean="0">
                  <a:ln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Расходы</a:t>
              </a:r>
              <a:r>
                <a:rPr lang="ru-RU" b="1" spc="0" dirty="0" smtClean="0">
                  <a:ln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- это денежные средства </a:t>
              </a:r>
            </a:p>
            <a:p>
              <a:pPr algn="ctr"/>
              <a:r>
                <a:rPr lang="ru-RU" b="1" spc="0" dirty="0" smtClean="0">
                  <a:ln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 содержание муниципальных учреждений, финансовое обеспечение функций и задач </a:t>
              </a:r>
              <a:r>
                <a:rPr lang="ru-RU" b="1" dirty="0" smtClean="0">
                  <a:ln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органов местного самоуправления</a:t>
              </a:r>
              <a:endParaRPr lang="ru-RU" b="1" spc="0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063" y="728305"/>
              <a:ext cx="3544899" cy="23083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threePt" dir="t"/>
              </a:scene3d>
              <a:sp3d prstMaterial="metal"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spc="0" dirty="0" smtClean="0">
                  <a:ln/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Доходы</a:t>
              </a:r>
              <a:r>
                <a:rPr lang="ru-RU" b="1" cap="all" spc="0" dirty="0" smtClean="0">
                  <a:ln/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accent1">
                        <a:lumMod val="75000"/>
                      </a:schemeClr>
                    </a:outerShdw>
                  </a:effectLst>
                  <a:latin typeface="Arial" pitchFamily="34" charset="0"/>
                  <a:cs typeface="Arial" pitchFamily="34" charset="0"/>
                </a:rPr>
                <a:t> - </a:t>
              </a:r>
              <a:r>
                <a:rPr lang="ru-RU" b="1" spc="0" dirty="0" smtClean="0">
                  <a:ln/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это денежные средства, поступающие в безвозмездном и безвозвратном порядке </a:t>
              </a:r>
            </a:p>
            <a:p>
              <a:pPr algn="ctr"/>
              <a:r>
                <a:rPr lang="ru-RU" b="1" spc="0" dirty="0" smtClean="0">
                  <a:ln/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в соответствии с законодательством РФ </a:t>
              </a:r>
            </a:p>
            <a:p>
              <a:pPr algn="ctr"/>
              <a:r>
                <a:rPr lang="ru-RU" b="1" spc="0" dirty="0" smtClean="0">
                  <a:ln/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в распоряжение органов государственной власти</a:t>
              </a:r>
              <a:endParaRPr lang="ru-RU" b="1" spc="0" dirty="0">
                <a:ln/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с двумя скругленными противолежащими углами 11"/>
            <p:cNvSpPr/>
            <p:nvPr/>
          </p:nvSpPr>
          <p:spPr>
            <a:xfrm>
              <a:off x="180975" y="3231650"/>
              <a:ext cx="3228934" cy="430252"/>
            </a:xfrm>
            <a:prstGeom prst="round2DiagRect">
              <a:avLst/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400" b="1" dirty="0" smtClean="0">
                  <a:ln>
                    <a:solidFill>
                      <a:sysClr val="windowText" lastClr="000000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ДОХОДЫ</a:t>
              </a:r>
            </a:p>
          </p:txBody>
        </p:sp>
        <p:sp>
          <p:nvSpPr>
            <p:cNvPr id="13" name="Прямоугольник с двумя скругленными противолежащими углами 12"/>
            <p:cNvSpPr/>
            <p:nvPr/>
          </p:nvSpPr>
          <p:spPr>
            <a:xfrm>
              <a:off x="5819775" y="3455926"/>
              <a:ext cx="3200400" cy="430252"/>
            </a:xfrm>
            <a:prstGeom prst="round2DiagRect">
              <a:avLst/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400" b="1" dirty="0" smtClean="0">
                  <a:ln>
                    <a:solidFill>
                      <a:sysClr val="windowText" lastClr="000000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РАСХОДЫ</a:t>
              </a:r>
              <a:endParaRPr lang="ru-RU" sz="2400" b="1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Круговая стрелка 15"/>
            <p:cNvSpPr/>
            <p:nvPr/>
          </p:nvSpPr>
          <p:spPr>
            <a:xfrm>
              <a:off x="3186563" y="2620471"/>
              <a:ext cx="1257300" cy="942975"/>
            </a:xfrm>
            <a:prstGeom prst="circularArrow">
              <a:avLst/>
            </a:prstGeom>
            <a:solidFill>
              <a:srgbClr val="08A8A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7" name="Круговая стрелка 16"/>
            <p:cNvSpPr/>
            <p:nvPr/>
          </p:nvSpPr>
          <p:spPr>
            <a:xfrm>
              <a:off x="4838702" y="2619410"/>
              <a:ext cx="1314449" cy="942975"/>
            </a:xfrm>
            <a:prstGeom prst="circularArrow">
              <a:avLst/>
            </a:prstGeom>
            <a:solidFill>
              <a:srgbClr val="08A8A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29396" y="4165864"/>
              <a:ext cx="36703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rightRoom" dir="t"/>
              </a:scene3d>
              <a:sp3d prstMaterial="plastic">
                <a:bevelT w="0" h="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r>
                <a:rPr lang="ru-RU" sz="1600" b="1" spc="0" dirty="0" smtClean="0">
                  <a:solidFill>
                    <a:schemeClr val="bg1"/>
                  </a:solidFill>
                  <a:effectLst>
                    <a:outerShdw blurRad="60007" dir="2000400" sy="-30000" kx="-800400" algn="bl" rotWithShape="0">
                      <a:schemeClr val="bg1">
                        <a:alpha val="20000"/>
                      </a:schemeClr>
                    </a:outerShdw>
                  </a:effectLst>
                  <a:latin typeface="Arial" pitchFamily="34" charset="0"/>
                  <a:cs typeface="Arial" pitchFamily="34" charset="0"/>
                </a:rPr>
                <a:t>- </a:t>
              </a:r>
              <a:r>
                <a:rPr lang="ru-RU" b="1" spc="0" dirty="0" smtClean="0">
                  <a:solidFill>
                    <a:schemeClr val="bg1"/>
                  </a:solidFill>
                  <a:effectLst>
                    <a:outerShdw blurRad="60007" dir="2000400" sy="-30000" kx="-800400" algn="bl" rotWithShape="0">
                      <a:schemeClr val="bg1">
                        <a:alpha val="20000"/>
                      </a:schemeClr>
                    </a:outerShdw>
                  </a:effectLst>
                  <a:latin typeface="Arial" pitchFamily="34" charset="0"/>
                  <a:cs typeface="Arial" pitchFamily="34" charset="0"/>
                </a:rPr>
                <a:t>налоговые доходы</a:t>
              </a:r>
            </a:p>
            <a:p>
              <a:r>
                <a:rPr lang="ru-RU" b="1" dirty="0" smtClean="0">
                  <a:solidFill>
                    <a:schemeClr val="bg1"/>
                  </a:solidFill>
                  <a:effectLst>
                    <a:outerShdw blurRad="60007" dir="2000400" sy="-30000" kx="-800400" algn="bl" rotWithShape="0">
                      <a:schemeClr val="bg1">
                        <a:alpha val="20000"/>
                      </a:schemeClr>
                    </a:outerShdw>
                  </a:effectLst>
                  <a:latin typeface="Arial" pitchFamily="34" charset="0"/>
                  <a:cs typeface="Arial" pitchFamily="34" charset="0"/>
                </a:rPr>
                <a:t>- неналоговые доходы</a:t>
              </a:r>
            </a:p>
            <a:p>
              <a:r>
                <a:rPr lang="ru-RU" b="1" spc="0" dirty="0" smtClean="0">
                  <a:solidFill>
                    <a:schemeClr val="bg1"/>
                  </a:solidFill>
                  <a:effectLst>
                    <a:outerShdw blurRad="60007" dir="2000400" sy="-30000" kx="-800400" algn="bl" rotWithShape="0">
                      <a:schemeClr val="bg1">
                        <a:alpha val="20000"/>
                      </a:schemeClr>
                    </a:outerShdw>
                  </a:effectLst>
                  <a:latin typeface="Arial" pitchFamily="34" charset="0"/>
                  <a:cs typeface="Arial" pitchFamily="34" charset="0"/>
                </a:rPr>
                <a:t>- безвозмездные поступления</a:t>
              </a:r>
              <a:endParaRPr lang="ru-RU" b="1" spc="0" dirty="0">
                <a:solidFill>
                  <a:schemeClr val="bg1"/>
                </a:solidFill>
                <a:effectLst>
                  <a:outerShdw blurRad="60007" dir="2000400" sy="-30000" kx="-800400" algn="bl" rotWithShape="0">
                    <a:schemeClr val="bg1">
                      <a:alpha val="20000"/>
                    </a:scheme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5812156" y="3990975"/>
              <a:ext cx="3169919" cy="323850"/>
              <a:chOff x="5812156" y="3990975"/>
              <a:chExt cx="3169919" cy="323850"/>
            </a:xfrm>
          </p:grpSpPr>
          <p:sp>
            <p:nvSpPr>
              <p:cNvPr id="27" name="Стрелка вниз 26"/>
              <p:cNvSpPr/>
              <p:nvPr/>
            </p:nvSpPr>
            <p:spPr>
              <a:xfrm flipH="1">
                <a:off x="8793481" y="4010025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8" name="Стрелка вниз 27"/>
              <p:cNvSpPr/>
              <p:nvPr/>
            </p:nvSpPr>
            <p:spPr>
              <a:xfrm flipH="1">
                <a:off x="6821806" y="4000500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Стрелка вниз 28"/>
              <p:cNvSpPr/>
              <p:nvPr/>
            </p:nvSpPr>
            <p:spPr>
              <a:xfrm flipH="1">
                <a:off x="6288406" y="4010025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0" name="Стрелка вниз 29"/>
              <p:cNvSpPr/>
              <p:nvPr/>
            </p:nvSpPr>
            <p:spPr>
              <a:xfrm flipH="1">
                <a:off x="7888606" y="3990975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1" name="Стрелка вниз 30"/>
              <p:cNvSpPr/>
              <p:nvPr/>
            </p:nvSpPr>
            <p:spPr>
              <a:xfrm flipH="1">
                <a:off x="8345806" y="4000500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2" name="Стрелка вниз 31"/>
              <p:cNvSpPr/>
              <p:nvPr/>
            </p:nvSpPr>
            <p:spPr>
              <a:xfrm flipH="1">
                <a:off x="7345681" y="3990975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3" name="Стрелка вниз 32"/>
              <p:cNvSpPr/>
              <p:nvPr/>
            </p:nvSpPr>
            <p:spPr>
              <a:xfrm flipH="1">
                <a:off x="5812156" y="4010025"/>
                <a:ext cx="188594" cy="304800"/>
              </a:xfrm>
              <a:prstGeom prst="down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4385452" y="4349358"/>
              <a:ext cx="442441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prstMaterial="powder">
                <a:bevelT w="0" h="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r>
                <a:rPr lang="ru-RU" b="1" cap="none" spc="0" dirty="0" smtClean="0">
                  <a:ln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- расходы на текущие нужды</a:t>
              </a:r>
            </a:p>
            <a:p>
              <a:r>
                <a:rPr lang="ru-RU" b="1" dirty="0" smtClean="0">
                  <a:ln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- расходы на капитальные вложения</a:t>
              </a:r>
              <a:endParaRPr lang="ru-RU" b="1" cap="none" spc="0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7505700" y="5158596"/>
              <a:ext cx="1638300" cy="169940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8" name="Рисунок 37" descr="бюджет весы.jpg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552575" y="5158596"/>
              <a:ext cx="6038850" cy="1708929"/>
            </a:xfrm>
            <a:prstGeom prst="rect">
              <a:avLst/>
            </a:prstGeom>
          </p:spPr>
        </p:pic>
        <p:sp>
          <p:nvSpPr>
            <p:cNvPr id="39" name="Прямоугольник 38"/>
            <p:cNvSpPr/>
            <p:nvPr/>
          </p:nvSpPr>
          <p:spPr>
            <a:xfrm>
              <a:off x="2065505" y="205085"/>
              <a:ext cx="517827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Бюджет: основные понятия</a:t>
              </a:r>
              <a:endParaRPr lang="ru-RU" sz="28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Прямоугольник с двумя скругленными противолежащими углами 39"/>
            <p:cNvSpPr/>
            <p:nvPr/>
          </p:nvSpPr>
          <p:spPr>
            <a:xfrm>
              <a:off x="3702188" y="3163396"/>
              <a:ext cx="1838325" cy="800100"/>
            </a:xfrm>
            <a:prstGeom prst="round2DiagRect">
              <a:avLst/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n>
                    <a:solidFill>
                      <a:sysClr val="windowText" lastClr="000000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</a:t>
              </a:r>
              <a:endParaRPr lang="ru-RU" sz="2400" b="1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83053" y="3770363"/>
              <a:ext cx="2894884" cy="343709"/>
              <a:chOff x="283053" y="3580591"/>
              <a:chExt cx="2894884" cy="343709"/>
            </a:xfrm>
          </p:grpSpPr>
          <p:sp>
            <p:nvSpPr>
              <p:cNvPr id="18" name="Стрелка вверх 17"/>
              <p:cNvSpPr/>
              <p:nvPr/>
            </p:nvSpPr>
            <p:spPr>
              <a:xfrm>
                <a:off x="283053" y="3581400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Стрелка вверх 18"/>
              <p:cNvSpPr/>
              <p:nvPr/>
            </p:nvSpPr>
            <p:spPr>
              <a:xfrm>
                <a:off x="1568564" y="3584996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Стрелка вверх 19"/>
              <p:cNvSpPr/>
              <p:nvPr/>
            </p:nvSpPr>
            <p:spPr>
              <a:xfrm>
                <a:off x="2502200" y="3581399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Стрелка вверх 20"/>
              <p:cNvSpPr/>
              <p:nvPr/>
            </p:nvSpPr>
            <p:spPr>
              <a:xfrm>
                <a:off x="693163" y="3580591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" name="Стрелка вверх 21"/>
              <p:cNvSpPr/>
              <p:nvPr/>
            </p:nvSpPr>
            <p:spPr>
              <a:xfrm>
                <a:off x="2025156" y="3590925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Стрелка вверх 23"/>
              <p:cNvSpPr/>
              <p:nvPr/>
            </p:nvSpPr>
            <p:spPr>
              <a:xfrm>
                <a:off x="2968387" y="3582299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" name="Стрелка вверх 41"/>
              <p:cNvSpPr/>
              <p:nvPr/>
            </p:nvSpPr>
            <p:spPr>
              <a:xfrm>
                <a:off x="1125747" y="3587061"/>
                <a:ext cx="209550" cy="333375"/>
              </a:xfrm>
              <a:prstGeom prst="upArrow">
                <a:avLst/>
              </a:prstGeom>
              <a:solidFill>
                <a:srgbClr val="08A8A4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cxnSp>
          <p:nvCxnSpPr>
            <p:cNvPr id="5" name="Прямая соединительная линия 4"/>
            <p:cNvCxnSpPr/>
            <p:nvPr/>
          </p:nvCxnSpPr>
          <p:spPr>
            <a:xfrm>
              <a:off x="3486151" y="861453"/>
              <a:ext cx="0" cy="16833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173153" y="861453"/>
              <a:ext cx="10478" cy="16833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960" y="94890"/>
            <a:ext cx="8899406" cy="523220"/>
          </a:xfrm>
          <a:prstGeom prst="rect">
            <a:avLst/>
          </a:prstGeom>
          <a:noFill/>
          <a:scene3d>
            <a:camera prst="orthographicFront"/>
            <a:lightRig rig="threePt" dir="tl"/>
          </a:scene3d>
          <a:sp3d prstMaterial="metal"/>
        </p:spPr>
        <p:txBody>
          <a:bodyPr wrap="square" lIns="91440" tIns="45720" rIns="91440" bIns="45720">
            <a:spAutoFit/>
            <a:sp3d prstMaterial="metal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>
                  <a:noFill/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Бюджетная система Российской Федерации</a:t>
            </a:r>
            <a:endParaRPr lang="ru-RU" sz="2800" b="1" cap="none" spc="0" dirty="0">
              <a:ln w="11430">
                <a:noFill/>
              </a:ln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614981050"/>
              </p:ext>
            </p:extLst>
          </p:nvPr>
        </p:nvGraphicFramePr>
        <p:xfrm>
          <a:off x="0" y="1"/>
          <a:ext cx="1200150" cy="1285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376257" y="3683479"/>
            <a:ext cx="6486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Третий уровень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299" name="Группа 12298"/>
          <p:cNvGrpSpPr/>
          <p:nvPr/>
        </p:nvGrpSpPr>
        <p:grpSpPr>
          <a:xfrm>
            <a:off x="47236" y="854013"/>
            <a:ext cx="8941130" cy="5761779"/>
            <a:chOff x="47236" y="854013"/>
            <a:chExt cx="8941130" cy="5761779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47236" y="854013"/>
              <a:ext cx="8941130" cy="5761779"/>
              <a:chOff x="47236" y="854013"/>
              <a:chExt cx="8941130" cy="5761779"/>
            </a:xfrm>
          </p:grpSpPr>
          <p:sp>
            <p:nvSpPr>
              <p:cNvPr id="5" name="Прямоугольник с двумя скругленными противолежащими углами 4"/>
              <p:cNvSpPr/>
              <p:nvPr/>
            </p:nvSpPr>
            <p:spPr>
              <a:xfrm>
                <a:off x="1670205" y="2113471"/>
                <a:ext cx="2621783" cy="1480881"/>
              </a:xfrm>
              <a:prstGeom prst="round2Diag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 субъектов Российской Федерации (региональные бюджеты)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" name="Прямоугольник с двумя скругленными противолежащими углами 6"/>
              <p:cNvSpPr/>
              <p:nvPr/>
            </p:nvSpPr>
            <p:spPr>
              <a:xfrm>
                <a:off x="6435306" y="2113471"/>
                <a:ext cx="2553060" cy="1479914"/>
              </a:xfrm>
              <a:prstGeom prst="round2Diag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территориальных государственных внебюджетных фондов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Прямоугольник с двумя скругленными противолежащими углами 7"/>
              <p:cNvSpPr/>
              <p:nvPr/>
            </p:nvSpPr>
            <p:spPr>
              <a:xfrm>
                <a:off x="6067424" y="4324351"/>
                <a:ext cx="2920942" cy="1442904"/>
              </a:xfrm>
              <a:prstGeom prst="round2Diag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внутригородских муниципальных образований городов федерального значения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" name="Прямоугольник с двумя скругленными противолежащими углами 8"/>
              <p:cNvSpPr/>
              <p:nvPr/>
            </p:nvSpPr>
            <p:spPr>
              <a:xfrm>
                <a:off x="3854029" y="4355151"/>
                <a:ext cx="2148553" cy="1432845"/>
              </a:xfrm>
              <a:prstGeom prst="round2Diag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городских округов с внутригородским делением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Прямоугольник с двумя скругленными противолежащими углами 9"/>
              <p:cNvSpPr/>
              <p:nvPr/>
            </p:nvSpPr>
            <p:spPr>
              <a:xfrm>
                <a:off x="1713419" y="4372243"/>
                <a:ext cx="2094877" cy="1415753"/>
              </a:xfrm>
              <a:prstGeom prst="round2Diag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муниципальных районов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Прямоугольник с двумя скругленными противолежащими углами 10"/>
              <p:cNvSpPr/>
              <p:nvPr/>
            </p:nvSpPr>
            <p:spPr>
              <a:xfrm>
                <a:off x="167296" y="4392175"/>
                <a:ext cx="1474418" cy="1404003"/>
              </a:xfrm>
              <a:prstGeom prst="round2Diag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городских округов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Прямоугольник с двумя скругленными противолежащими углами 11"/>
              <p:cNvSpPr/>
              <p:nvPr/>
            </p:nvSpPr>
            <p:spPr>
              <a:xfrm>
                <a:off x="167296" y="5963908"/>
                <a:ext cx="2627654" cy="651884"/>
              </a:xfrm>
              <a:prstGeom prst="round2DiagRect">
                <a:avLst/>
              </a:prstGeom>
              <a:solidFill>
                <a:srgbClr val="00336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Бюджеты городских поселений</a:t>
                </a:r>
                <a:endPara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Прямоугольник с двумя скругленными противолежащими углами 12"/>
              <p:cNvSpPr/>
              <p:nvPr/>
            </p:nvSpPr>
            <p:spPr>
              <a:xfrm>
                <a:off x="2932981" y="5993022"/>
                <a:ext cx="2718014" cy="622769"/>
              </a:xfrm>
              <a:prstGeom prst="round2DiagRect">
                <a:avLst/>
              </a:prstGeom>
              <a:solidFill>
                <a:srgbClr val="00336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Бюджеты сельских поселений</a:t>
                </a:r>
                <a:endPara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Прямоугольник с двумя скругленными противолежащими углами 13"/>
              <p:cNvSpPr/>
              <p:nvPr/>
            </p:nvSpPr>
            <p:spPr>
              <a:xfrm>
                <a:off x="5736566" y="5991224"/>
                <a:ext cx="3251799" cy="624567"/>
              </a:xfrm>
              <a:prstGeom prst="round2DiagRect">
                <a:avLst/>
              </a:prstGeom>
              <a:solidFill>
                <a:srgbClr val="00336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Бюджеты внутригородских районов</a:t>
                </a:r>
                <a:endPara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Прямоугольник с двумя скругленными противолежащими углами 14"/>
              <p:cNvSpPr/>
              <p:nvPr/>
            </p:nvSpPr>
            <p:spPr>
              <a:xfrm>
                <a:off x="1713419" y="983679"/>
                <a:ext cx="2578569" cy="1000125"/>
              </a:xfrm>
              <a:prstGeom prst="round2DiagRect">
                <a:avLst/>
              </a:prstGeom>
              <a:solidFill>
                <a:srgbClr val="0000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Федеральный бюджет Российской Федерации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4" name="Прямоугольник с двумя скругленными противолежащими углами 23"/>
              <p:cNvSpPr/>
              <p:nvPr/>
            </p:nvSpPr>
            <p:spPr>
              <a:xfrm>
                <a:off x="6435306" y="854013"/>
                <a:ext cx="2553059" cy="1189907"/>
              </a:xfrm>
              <a:prstGeom prst="round2DiagRect">
                <a:avLst/>
              </a:prstGeom>
              <a:solidFill>
                <a:srgbClr val="0000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Бюджеты государственных внебюджетных фондов</a:t>
                </a: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" name="Стрелка вправо 1"/>
              <p:cNvSpPr/>
              <p:nvPr/>
            </p:nvSpPr>
            <p:spPr>
              <a:xfrm>
                <a:off x="47236" y="854014"/>
                <a:ext cx="1594478" cy="1319843"/>
              </a:xfrm>
              <a:prstGeom prst="rightArrow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Первый</a:t>
                </a:r>
              </a:p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уровень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Стрелка вправо 27"/>
              <p:cNvSpPr/>
              <p:nvPr/>
            </p:nvSpPr>
            <p:spPr>
              <a:xfrm>
                <a:off x="47236" y="2317628"/>
                <a:ext cx="1557352" cy="1259457"/>
              </a:xfrm>
              <a:prstGeom prst="rightArrow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Второй уровень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2290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60996" y="1347156"/>
                <a:ext cx="2001329" cy="1940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297" name="Группа 12296"/>
            <p:cNvGrpSpPr/>
            <p:nvPr/>
          </p:nvGrpSpPr>
          <p:grpSpPr>
            <a:xfrm>
              <a:off x="904505" y="4083589"/>
              <a:ext cx="7126687" cy="308586"/>
              <a:chOff x="904505" y="4083589"/>
              <a:chExt cx="7126687" cy="308586"/>
            </a:xfrm>
          </p:grpSpPr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904505" y="4083589"/>
                <a:ext cx="7126687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9" name="Прямая со стрелкой 12288"/>
              <p:cNvCxnSpPr>
                <a:endCxn id="11" idx="3"/>
              </p:cNvCxnSpPr>
              <p:nvPr/>
            </p:nvCxnSpPr>
            <p:spPr>
              <a:xfrm>
                <a:off x="904505" y="4083589"/>
                <a:ext cx="0" cy="308586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2" name="Прямая со стрелкой 12291"/>
              <p:cNvCxnSpPr>
                <a:endCxn id="10" idx="3"/>
              </p:cNvCxnSpPr>
              <p:nvPr/>
            </p:nvCxnSpPr>
            <p:spPr>
              <a:xfrm>
                <a:off x="2760857" y="4083589"/>
                <a:ext cx="1" cy="288654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4" name="Прямая со стрелкой 12293"/>
              <p:cNvCxnSpPr>
                <a:endCxn id="9" idx="3"/>
              </p:cNvCxnSpPr>
              <p:nvPr/>
            </p:nvCxnSpPr>
            <p:spPr>
              <a:xfrm>
                <a:off x="4928305" y="4083589"/>
                <a:ext cx="1" cy="271562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6" name="Прямая со стрелкой 12295"/>
              <p:cNvCxnSpPr/>
              <p:nvPr/>
            </p:nvCxnSpPr>
            <p:spPr>
              <a:xfrm>
                <a:off x="8031192" y="4083589"/>
                <a:ext cx="0" cy="240762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8247" y="142875"/>
            <a:ext cx="8896084" cy="6586940"/>
            <a:chOff x="108247" y="142875"/>
            <a:chExt cx="8896084" cy="6586940"/>
          </a:xfrm>
        </p:grpSpPr>
        <p:sp>
          <p:nvSpPr>
            <p:cNvPr id="4" name="Прямоугольник с двумя скругленными противолежащими углами 3"/>
            <p:cNvSpPr/>
            <p:nvPr/>
          </p:nvSpPr>
          <p:spPr>
            <a:xfrm>
              <a:off x="168377" y="1347253"/>
              <a:ext cx="3663742" cy="537527"/>
            </a:xfrm>
            <a:prstGeom prst="round2Diag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Федеральный бюджет РФ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Прямоугольник с двумя скругленными противолежащими углами 5"/>
            <p:cNvSpPr/>
            <p:nvPr/>
          </p:nvSpPr>
          <p:spPr>
            <a:xfrm>
              <a:off x="108247" y="2358639"/>
              <a:ext cx="4017947" cy="651261"/>
            </a:xfrm>
            <a:prstGeom prst="round2Diag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Бюджеты субъектов РФ</a:t>
              </a:r>
            </a:p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(региональные)</a:t>
              </a:r>
            </a:p>
          </p:txBody>
        </p:sp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4264351" y="2358639"/>
              <a:ext cx="4697339" cy="641735"/>
            </a:xfrm>
            <a:prstGeom prst="round2Diag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Бюджеты муниципальных образований (местные)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120621" y="3354046"/>
              <a:ext cx="1946304" cy="1110953"/>
            </a:xfrm>
            <a:prstGeom prst="round2Diag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Бюджеты городских округов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2276475" y="3409238"/>
              <a:ext cx="3196215" cy="1119499"/>
            </a:xfrm>
            <a:prstGeom prst="round2Diag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Консолидированные бюджеты муниципальных районов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Прямоугольник с двумя скругленными противолежащими углами 9"/>
            <p:cNvSpPr/>
            <p:nvPr/>
          </p:nvSpPr>
          <p:spPr>
            <a:xfrm>
              <a:off x="5591176" y="3362594"/>
              <a:ext cx="3405588" cy="1133206"/>
            </a:xfrm>
            <a:prstGeom prst="round2Diag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Консолидированные бюджеты городских округов с внутригородским делением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с двумя скругленными противолежащими углами 10"/>
            <p:cNvSpPr/>
            <p:nvPr/>
          </p:nvSpPr>
          <p:spPr>
            <a:xfrm>
              <a:off x="108247" y="4914901"/>
              <a:ext cx="2008973" cy="1037602"/>
            </a:xfrm>
            <a:prstGeom prst="round2DiagRect">
              <a:avLst/>
            </a:prstGeom>
            <a:solidFill>
              <a:srgbClr val="307A8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Бюджеты муниципальных районов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2" name="Прямоугольник с двумя скругленными противолежащими углами 11"/>
            <p:cNvSpPr/>
            <p:nvPr/>
          </p:nvSpPr>
          <p:spPr>
            <a:xfrm>
              <a:off x="2203231" y="4915800"/>
              <a:ext cx="1633669" cy="1028076"/>
            </a:xfrm>
            <a:prstGeom prst="round2DiagRect">
              <a:avLst/>
            </a:prstGeom>
            <a:solidFill>
              <a:srgbClr val="307A8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Свод бюджетов поселений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3" name="Прямоугольник с двумя скругленными противолежащими углами 12"/>
            <p:cNvSpPr/>
            <p:nvPr/>
          </p:nvSpPr>
          <p:spPr>
            <a:xfrm>
              <a:off x="3946252" y="4905375"/>
              <a:ext cx="2592572" cy="1035643"/>
            </a:xfrm>
            <a:prstGeom prst="round2DiagRect">
              <a:avLst/>
            </a:prstGeom>
            <a:solidFill>
              <a:srgbClr val="307A8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Бюджеты городских округов с внутригородским делением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4" name="Прямоугольник с двумя скругленными противолежащими углами 13"/>
            <p:cNvSpPr/>
            <p:nvPr/>
          </p:nvSpPr>
          <p:spPr>
            <a:xfrm>
              <a:off x="6692795" y="4895850"/>
              <a:ext cx="2311536" cy="1067156"/>
            </a:xfrm>
            <a:prstGeom prst="round2DiagRect">
              <a:avLst/>
            </a:prstGeom>
            <a:solidFill>
              <a:srgbClr val="307A8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Свод бюджетов внутригородских районов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5" name="Прямоугольник с двумя скругленными противолежащими углами 14"/>
            <p:cNvSpPr/>
            <p:nvPr/>
          </p:nvSpPr>
          <p:spPr>
            <a:xfrm>
              <a:off x="195129" y="6221339"/>
              <a:ext cx="2843345" cy="508476"/>
            </a:xfrm>
            <a:prstGeom prst="round2DiagRect">
              <a:avLst/>
            </a:prstGeom>
            <a:solidFill>
              <a:srgbClr val="0033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Бюджеты городских поселений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6" name="Прямоугольник с двумя скругленными противолежащими углами 15"/>
            <p:cNvSpPr/>
            <p:nvPr/>
          </p:nvSpPr>
          <p:spPr>
            <a:xfrm>
              <a:off x="3614517" y="6241812"/>
              <a:ext cx="2488248" cy="482838"/>
            </a:xfrm>
            <a:prstGeom prst="round2DiagRect">
              <a:avLst/>
            </a:prstGeom>
            <a:solidFill>
              <a:srgbClr val="0033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Бюджеты сельских поселений</a:t>
              </a:r>
              <a:endParaRPr lang="ru-RU" sz="16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8" name="Левая фигурная скобка 17"/>
            <p:cNvSpPr/>
            <p:nvPr/>
          </p:nvSpPr>
          <p:spPr>
            <a:xfrm rot="5400000">
              <a:off x="4601197" y="-8452"/>
              <a:ext cx="351802" cy="6375161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Левая фигурная скобка 18"/>
            <p:cNvSpPr/>
            <p:nvPr/>
          </p:nvSpPr>
          <p:spPr>
            <a:xfrm rot="5400000">
              <a:off x="4778031" y="-44934"/>
              <a:ext cx="367469" cy="4401085"/>
            </a:xfrm>
            <a:prstGeom prst="leftBrace">
              <a:avLst>
                <a:gd name="adj1" fmla="val 142142"/>
                <a:gd name="adj2" fmla="val 50000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3971925" y="3276600"/>
              <a:ext cx="197644" cy="238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Левая фигурная скобка 21"/>
            <p:cNvSpPr/>
            <p:nvPr/>
          </p:nvSpPr>
          <p:spPr>
            <a:xfrm rot="5400000">
              <a:off x="2221416" y="3793043"/>
              <a:ext cx="357766" cy="1885951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Левая фигурная скобка 22"/>
            <p:cNvSpPr/>
            <p:nvPr/>
          </p:nvSpPr>
          <p:spPr>
            <a:xfrm rot="5400000">
              <a:off x="6421941" y="3783521"/>
              <a:ext cx="357766" cy="1885951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Левая фигурная скобка 23"/>
            <p:cNvSpPr/>
            <p:nvPr/>
          </p:nvSpPr>
          <p:spPr>
            <a:xfrm rot="5400000">
              <a:off x="2792159" y="5127300"/>
              <a:ext cx="302130" cy="1885951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591300" y="142875"/>
              <a:ext cx="2265467" cy="119062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" name="Прямоугольник с двумя скругленными противолежащими углами 30"/>
            <p:cNvSpPr/>
            <p:nvPr/>
          </p:nvSpPr>
          <p:spPr>
            <a:xfrm>
              <a:off x="195129" y="221905"/>
              <a:ext cx="6084901" cy="718378"/>
            </a:xfrm>
            <a:prstGeom prst="round2DiagRect">
              <a:avLst/>
            </a:prstGeom>
            <a:solidFill>
              <a:srgbClr val="00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Консолидированный бюджет Российской Федерации</a:t>
              </a:r>
              <a:endPara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Прямоугольник с двумя скругленными противолежащими углами 31"/>
            <p:cNvSpPr/>
            <p:nvPr/>
          </p:nvSpPr>
          <p:spPr>
            <a:xfrm>
              <a:off x="4069556" y="1353251"/>
              <a:ext cx="3705225" cy="531530"/>
            </a:xfrm>
            <a:prstGeom prst="round2Diag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Консолидированные бюджеты субъектов РФ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Левая фигурная скобка 32"/>
            <p:cNvSpPr/>
            <p:nvPr/>
          </p:nvSpPr>
          <p:spPr>
            <a:xfrm rot="5400000">
              <a:off x="3267282" y="-754750"/>
              <a:ext cx="314327" cy="3861279"/>
            </a:xfrm>
            <a:prstGeom prst="leftBrace">
              <a:avLst>
                <a:gd name="adj1" fmla="val 153787"/>
                <a:gd name="adj2" fmla="val 50000"/>
              </a:avLst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Облако 27"/>
          <p:cNvSpPr/>
          <p:nvPr/>
        </p:nvSpPr>
        <p:spPr>
          <a:xfrm>
            <a:off x="2774534" y="4695915"/>
            <a:ext cx="3273040" cy="2162085"/>
          </a:xfrm>
          <a:prstGeom prst="cloud">
            <a:avLst/>
          </a:prstGeom>
          <a:solidFill>
            <a:srgbClr val="42BFE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06223" y="138024"/>
            <a:ext cx="8647277" cy="6201783"/>
            <a:chOff x="306223" y="357500"/>
            <a:chExt cx="8647277" cy="5996061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3062377" y="2203249"/>
              <a:ext cx="2618083" cy="241736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49140" y="769642"/>
              <a:ext cx="314485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Составление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проекта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 бюджета</a:t>
              </a:r>
              <a:endParaRPr lang="ru-RU" sz="2400" b="1" cap="none" spc="50" dirty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793050" y="5350187"/>
              <a:ext cx="314485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spc="50" dirty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Исполнение бюджета</a:t>
              </a:r>
            </a:p>
          </p:txBody>
        </p:sp>
        <p:sp>
          <p:nvSpPr>
            <p:cNvPr id="20" name="Круговая стрелка 19"/>
            <p:cNvSpPr/>
            <p:nvPr/>
          </p:nvSpPr>
          <p:spPr>
            <a:xfrm rot="3346405">
              <a:off x="6515217" y="1802330"/>
              <a:ext cx="1742906" cy="1059678"/>
            </a:xfrm>
            <a:prstGeom prst="circularArrow">
              <a:avLst>
                <a:gd name="adj1" fmla="val 12500"/>
                <a:gd name="adj2" fmla="val 823607"/>
                <a:gd name="adj3" fmla="val 20457681"/>
                <a:gd name="adj4" fmla="val 16269027"/>
                <a:gd name="adj5" fmla="val 12500"/>
              </a:avLst>
            </a:prstGeom>
            <a:solidFill>
              <a:srgbClr val="FFFF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" name="Круговая стрелка 21"/>
            <p:cNvSpPr/>
            <p:nvPr/>
          </p:nvSpPr>
          <p:spPr>
            <a:xfrm rot="10974372">
              <a:off x="1902915" y="5293883"/>
              <a:ext cx="1879069" cy="1059678"/>
            </a:xfrm>
            <a:prstGeom prst="circularArrow">
              <a:avLst>
                <a:gd name="adj1" fmla="val 12500"/>
                <a:gd name="adj2" fmla="val 823607"/>
                <a:gd name="adj3" fmla="val 20457681"/>
                <a:gd name="adj4" fmla="val 16269027"/>
                <a:gd name="adj5" fmla="val 12500"/>
              </a:avLst>
            </a:prstGeom>
            <a:solidFill>
              <a:srgbClr val="FFFF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Круговая стрелка 22"/>
            <p:cNvSpPr/>
            <p:nvPr/>
          </p:nvSpPr>
          <p:spPr>
            <a:xfrm rot="15136661">
              <a:off x="475065" y="2868526"/>
              <a:ext cx="1951793" cy="1059678"/>
            </a:xfrm>
            <a:prstGeom prst="circularArrow">
              <a:avLst>
                <a:gd name="adj1" fmla="val 12500"/>
                <a:gd name="adj2" fmla="val 823607"/>
                <a:gd name="adj3" fmla="val 20457681"/>
                <a:gd name="adj4" fmla="val 16269027"/>
                <a:gd name="adj5" fmla="val 12500"/>
              </a:avLst>
            </a:prstGeom>
            <a:solidFill>
              <a:srgbClr val="FFFF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4" name="Круговая стрелка 23"/>
            <p:cNvSpPr/>
            <p:nvPr/>
          </p:nvSpPr>
          <p:spPr>
            <a:xfrm rot="20866378">
              <a:off x="2675894" y="745479"/>
              <a:ext cx="2670243" cy="1059678"/>
            </a:xfrm>
            <a:prstGeom prst="circularArrow">
              <a:avLst>
                <a:gd name="adj1" fmla="val 12500"/>
                <a:gd name="adj2" fmla="val 823607"/>
                <a:gd name="adj3" fmla="val 20457681"/>
                <a:gd name="adj4" fmla="val 16269027"/>
                <a:gd name="adj5" fmla="val 12500"/>
              </a:avLst>
            </a:prstGeom>
            <a:solidFill>
              <a:srgbClr val="FFFF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25" name="Облако 24"/>
            <p:cNvSpPr/>
            <p:nvPr/>
          </p:nvSpPr>
          <p:spPr>
            <a:xfrm>
              <a:off x="306223" y="622070"/>
              <a:ext cx="3590660" cy="2162085"/>
            </a:xfrm>
            <a:prstGeom prst="cloud">
              <a:avLst/>
            </a:prstGeom>
            <a:solidFill>
              <a:srgbClr val="42BFE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Облако 25"/>
            <p:cNvSpPr/>
            <p:nvPr/>
          </p:nvSpPr>
          <p:spPr>
            <a:xfrm>
              <a:off x="4912405" y="357500"/>
              <a:ext cx="3273040" cy="2162085"/>
            </a:xfrm>
            <a:prstGeom prst="cloud">
              <a:avLst/>
            </a:prstGeom>
            <a:solidFill>
              <a:srgbClr val="42BFE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872812" y="2934879"/>
              <a:ext cx="3076484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threePt" dir="t"/>
              </a:scene3d>
              <a:sp3d prstMaterial="metal"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2800" b="1" cap="all" spc="0" dirty="0" smtClean="0">
                  <a:ln w="3175"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Arial Black" pitchFamily="34" charset="0"/>
                </a:rPr>
                <a:t>БЮДЖЕТНЫЙ</a:t>
              </a:r>
            </a:p>
            <a:p>
              <a:pPr algn="ctr"/>
              <a:r>
                <a:rPr lang="ru-RU" sz="2800" b="1" cap="all" dirty="0" smtClean="0">
                  <a:ln w="3175"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Arial Black" pitchFamily="34" charset="0"/>
                </a:rPr>
                <a:t>Процесс</a:t>
              </a:r>
              <a:endParaRPr lang="ru-RU" sz="2800" b="1" cap="all" spc="0" dirty="0">
                <a:ln w="31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Black" pitchFamily="34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63709" y="1143188"/>
              <a:ext cx="3144852" cy="11605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Муниципальный </a:t>
              </a:r>
            </a:p>
            <a:p>
              <a:pPr algn="ctr"/>
              <a:r>
                <a:rPr lang="ru-RU" sz="2400" b="1" cap="none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финансовый</a:t>
              </a:r>
            </a:p>
            <a:p>
              <a:pPr algn="ctr"/>
              <a:r>
                <a:rPr lang="ru-RU" sz="2400" b="1" cap="none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 контроль</a:t>
              </a:r>
              <a:endParaRPr lang="ru-RU" sz="2400" b="1" cap="none" spc="50" dirty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13533" y="845130"/>
              <a:ext cx="3144852" cy="116051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Составление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проекта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 бюджета</a:t>
              </a:r>
              <a:endParaRPr lang="ru-RU" sz="2400" b="1" cap="none" spc="50" dirty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873167" y="5502409"/>
              <a:ext cx="3144852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b="1" cap="none" spc="50" dirty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endParaRPr>
            </a:p>
          </p:txBody>
        </p:sp>
        <p:sp>
          <p:nvSpPr>
            <p:cNvPr id="39" name="Облако 38"/>
            <p:cNvSpPr/>
            <p:nvPr/>
          </p:nvSpPr>
          <p:spPr>
            <a:xfrm>
              <a:off x="5680460" y="2844058"/>
              <a:ext cx="3273040" cy="2162085"/>
            </a:xfrm>
            <a:prstGeom prst="cloud">
              <a:avLst/>
            </a:prstGeom>
            <a:solidFill>
              <a:srgbClr val="42BFE6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945481" y="3295991"/>
              <a:ext cx="2868093" cy="142832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Рассмотрение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и утверждение</a:t>
              </a:r>
            </a:p>
            <a:p>
              <a:pPr algn="ctr"/>
              <a:r>
                <a:rPr lang="ru-RU" sz="2400" b="1" spc="50" dirty="0" smtClean="0">
                  <a:ln w="12700" cmpd="sng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Arial Black" pitchFamily="34" charset="0"/>
                </a:rPr>
                <a:t>бюджета</a:t>
              </a:r>
            </a:p>
            <a:p>
              <a:pPr algn="ctr"/>
              <a:endParaRPr lang="ru-RU" b="1" cap="all" spc="0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endParaRPr>
            </a:p>
          </p:txBody>
        </p:sp>
        <p:sp>
          <p:nvSpPr>
            <p:cNvPr id="41" name="Круговая стрелка 40"/>
            <p:cNvSpPr/>
            <p:nvPr/>
          </p:nvSpPr>
          <p:spPr>
            <a:xfrm rot="6840038">
              <a:off x="5655742" y="4350492"/>
              <a:ext cx="1500005" cy="1059678"/>
            </a:xfrm>
            <a:prstGeom prst="circularArrow">
              <a:avLst>
                <a:gd name="adj1" fmla="val 12500"/>
                <a:gd name="adj2" fmla="val 823607"/>
                <a:gd name="adj3" fmla="val 20457681"/>
                <a:gd name="adj4" fmla="val 16269027"/>
                <a:gd name="adj5" fmla="val 12500"/>
              </a:avLst>
            </a:prstGeom>
            <a:solidFill>
              <a:srgbClr val="FFFF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Облако 26"/>
          <p:cNvSpPr/>
          <p:nvPr/>
        </p:nvSpPr>
        <p:spPr>
          <a:xfrm>
            <a:off x="0" y="3297253"/>
            <a:ext cx="3273040" cy="2444098"/>
          </a:xfrm>
          <a:prstGeom prst="cloud">
            <a:avLst/>
          </a:prstGeom>
          <a:solidFill>
            <a:srgbClr val="42BFE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06223" y="3685315"/>
            <a:ext cx="275615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Составление,</a:t>
            </a:r>
          </a:p>
          <a:p>
            <a:pPr algn="ctr"/>
            <a:r>
              <a:rPr lang="ru-RU" sz="2000" b="1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рассмотрение и </a:t>
            </a:r>
          </a:p>
          <a:p>
            <a:pPr algn="ctr"/>
            <a:r>
              <a:rPr lang="ru-RU" sz="2000" b="1" cap="none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утверждение</a:t>
            </a:r>
          </a:p>
          <a:p>
            <a:pPr algn="ctr"/>
            <a:r>
              <a:rPr lang="ru-RU" sz="2000" b="1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бюджетной</a:t>
            </a:r>
          </a:p>
          <a:p>
            <a:pPr algn="ctr"/>
            <a:r>
              <a:rPr lang="ru-RU" sz="2000" b="1" cap="none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отчётности</a:t>
            </a:r>
            <a:endParaRPr lang="ru-RU" sz="2000" b="1" cap="none" spc="50" dirty="0">
              <a:ln w="127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7" descr="http://kdh-kbr.ru/img/map/mais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0"/>
            <a:ext cx="4787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476250" y="511175"/>
            <a:ext cx="3879849" cy="30480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Arial" charset="0"/>
                <a:ea typeface="Times New Roman" pitchFamily="18" charset="0"/>
              </a:rPr>
              <a:t>Краткая экономическая характеристика </a:t>
            </a:r>
          </a:p>
          <a:p>
            <a:r>
              <a:rPr lang="ru-RU" sz="3200" b="1" dirty="0">
                <a:solidFill>
                  <a:srgbClr val="FFFF00"/>
                </a:solidFill>
                <a:latin typeface="Arial" charset="0"/>
                <a:ea typeface="Times New Roman" pitchFamily="18" charset="0"/>
              </a:rPr>
              <a:t>Майского муниципального района</a:t>
            </a:r>
            <a:endParaRPr lang="ru-RU" sz="3200" dirty="0">
              <a:latin typeface="Arial" charset="0"/>
              <a:ea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16632"/>
            <a:ext cx="41309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Площадь территории </a:t>
            </a:r>
          </a:p>
          <a:p>
            <a:pPr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– 384,76 км²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cs typeface="+mn-cs"/>
            </a:endParaRPr>
          </a:p>
        </p:txBody>
      </p:sp>
      <p:grpSp>
        <p:nvGrpSpPr>
          <p:cNvPr id="5125" name="Группа 5"/>
          <p:cNvGrpSpPr>
            <a:grpSpLocks/>
          </p:cNvGrpSpPr>
          <p:nvPr/>
        </p:nvGrpSpPr>
        <p:grpSpPr bwMode="auto">
          <a:xfrm>
            <a:off x="323850" y="3789363"/>
            <a:ext cx="3887788" cy="2408237"/>
            <a:chOff x="323528" y="3789040"/>
            <a:chExt cx="3888432" cy="240871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899886" y="4076434"/>
              <a:ext cx="3312074" cy="1816460"/>
            </a:xfrm>
            <a:prstGeom prst="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существующих границах район образован </a:t>
              </a:r>
              <a:endPara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 </a:t>
              </a: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1965 году </a:t>
              </a:r>
              <a:endPara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323528" y="3789040"/>
              <a:ext cx="0" cy="2103854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75953" y="3941470"/>
              <a:ext cx="0" cy="2103854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628378" y="4093900"/>
              <a:ext cx="0" cy="2103854"/>
            </a:xfrm>
            <a:prstGeom prst="line">
              <a:avLst/>
            </a:prstGeom>
            <a:ln w="28575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10395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895612"/>
            <a:ext cx="548640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38047" y="120211"/>
            <a:ext cx="50960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noFill/>
                  <a:prstDash val="solid"/>
                </a:ln>
                <a:solidFill>
                  <a:srgbClr val="FFFF00"/>
                </a:solidFill>
                <a:effectLst>
                  <a:outerShdw blurRad="50000" sx="1000" sy="1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доходов бюджета</a:t>
            </a:r>
            <a:endParaRPr lang="ru-RU" sz="3200" b="1" cap="none" spc="0" dirty="0">
              <a:ln w="19050">
                <a:noFill/>
                <a:prstDash val="solid"/>
              </a:ln>
              <a:solidFill>
                <a:srgbClr val="FFFF00"/>
              </a:solidFill>
              <a:effectLst>
                <a:outerShdw blurRad="50000" sx="1000" sy="1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2008" y="806161"/>
            <a:ext cx="8909117" cy="5908964"/>
            <a:chOff x="92008" y="806161"/>
            <a:chExt cx="8909117" cy="5908964"/>
          </a:xfrm>
        </p:grpSpPr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92008" y="942975"/>
              <a:ext cx="1987264" cy="1485900"/>
            </a:xfrm>
            <a:prstGeom prst="round2DiagRect">
              <a:avLst/>
            </a:prstGeom>
            <a:solidFill>
              <a:srgbClr val="0033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Налоговые доходы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114300" y="2836563"/>
              <a:ext cx="2162807" cy="1554462"/>
            </a:xfrm>
            <a:prstGeom prst="round2Diag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Неналоговые доходы</a:t>
              </a:r>
              <a:endPara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123479" y="4803788"/>
              <a:ext cx="2257771" cy="1806561"/>
            </a:xfrm>
            <a:prstGeom prst="round2Diag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Безвозмездные поступления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130451" y="926086"/>
              <a:ext cx="1851624" cy="149542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149501" y="2819402"/>
              <a:ext cx="1851624" cy="164782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159026" y="4838701"/>
              <a:ext cx="1842097" cy="17525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082168" y="806161"/>
              <a:ext cx="5086383" cy="17543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ru-RU" b="1" cap="none" spc="0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поступления от уплаты налогов, установленных </a:t>
              </a:r>
              <a:r>
                <a:rPr lang="ru-RU" b="1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Налоговым кодексом РФ: налог на доходы физических лиц (НДФЛ),</a:t>
              </a:r>
              <a:r>
                <a:rPr lang="ru-RU" b="1" cap="none" spc="0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 единый сельскохозяйственный налог (ЕСХН), единый налог на вменённый </a:t>
              </a:r>
            </a:p>
            <a:p>
              <a:r>
                <a:rPr lang="ru-RU" b="1" cap="none" spc="0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доход (ЕНВД) и другие</a:t>
              </a:r>
              <a:endParaRPr lang="ru-RU" b="1" cap="none" spc="0" dirty="0">
                <a:ln w="10541" cmpd="sng">
                  <a:noFill/>
                  <a:prstDash val="solid"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402749" y="4683800"/>
              <a:ext cx="498865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поступления от других бюджетов бюджетной системы, граждан и организаций: межбюджетные трансферты в виде дотаций, субвенций, субсидий, поступления от юридических лиц, кроме налоговых и неналоговых доходов</a:t>
              </a:r>
              <a:endParaRPr lang="ru-RU" b="1" dirty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319182" y="2718524"/>
              <a:ext cx="4772025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доходы от продажи и использования имущества, находящегося в муниципальной собственности;</a:t>
              </a:r>
            </a:p>
            <a:p>
              <a:r>
                <a:rPr lang="ru-RU" b="1" dirty="0" smtClean="0">
                  <a:ln w="10541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доходы от платных услуг: плата за питание, дополнительное образование, родительская плата; штрафы и прочее</a:t>
              </a:r>
              <a:endParaRPr lang="ru-RU" b="1" dirty="0">
                <a:ln w="10541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9" y="85030"/>
            <a:ext cx="876300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налогов и сборов, установленные Налоговым кодексом Российской Федерации</a:t>
            </a:r>
            <a:endParaRPr lang="ru-RU" sz="2000" b="1" cap="none" spc="0" dirty="0">
              <a:ln w="31550" cmpd="sng">
                <a:noFill/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1449" y="1114425"/>
            <a:ext cx="8763002" cy="5572126"/>
            <a:chOff x="171449" y="1114425"/>
            <a:chExt cx="8763002" cy="557212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71450" y="1724025"/>
              <a:ext cx="2692400" cy="3419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36000" rtlCol="0" anchor="ctr"/>
            <a:lstStyle/>
            <a:p>
              <a:r>
                <a:rPr lang="ru-RU" sz="1600" dirty="0">
                  <a:solidFill>
                    <a:srgbClr val="000099"/>
                  </a:solidFill>
                  <a:latin typeface="Arial Black" pitchFamily="34" charset="0"/>
                </a:rPr>
                <a:t>… </a:t>
              </a:r>
              <a:r>
                <a:rPr lang="ru-RU" sz="1600" dirty="0" smtClean="0">
                  <a:solidFill>
                    <a:srgbClr val="000099"/>
                  </a:solidFill>
                  <a:latin typeface="Arial Black" pitchFamily="34" charset="0"/>
                </a:rPr>
                <a:t>и обязательные </a:t>
              </a:r>
              <a:r>
                <a:rPr lang="ru-RU" sz="1600" dirty="0">
                  <a:solidFill>
                    <a:srgbClr val="000099"/>
                  </a:solidFill>
                  <a:latin typeface="Arial Black" pitchFamily="34" charset="0"/>
                </a:rPr>
                <a:t>к уплате на всей территории РФ, например:</a:t>
              </a:r>
            </a:p>
            <a:p>
              <a:pPr lvl="0"/>
              <a:r>
                <a:rPr lang="ru-RU" sz="1600" dirty="0">
                  <a:solidFill>
                    <a:srgbClr val="000099"/>
                  </a:solidFill>
                  <a:latin typeface="Arial Black" pitchFamily="34" charset="0"/>
                </a:rPr>
                <a:t>1) НДС (налог на добавленную стоимость);</a:t>
              </a:r>
            </a:p>
            <a:p>
              <a:pPr lvl="0"/>
              <a:r>
                <a:rPr lang="ru-RU" sz="1600" dirty="0">
                  <a:solidFill>
                    <a:srgbClr val="000099"/>
                  </a:solidFill>
                  <a:latin typeface="Arial Black" pitchFamily="34" charset="0"/>
                </a:rPr>
                <a:t>2) акцизы;</a:t>
              </a:r>
            </a:p>
            <a:p>
              <a:pPr lvl="0"/>
              <a:r>
                <a:rPr lang="ru-RU" sz="1600" dirty="0">
                  <a:solidFill>
                    <a:srgbClr val="000099"/>
                  </a:solidFill>
                  <a:latin typeface="Arial Black" pitchFamily="34" charset="0"/>
                </a:rPr>
                <a:t>3) НДФЛ (налог на доходы физических лиц) и </a:t>
              </a:r>
              <a:r>
                <a:rPr lang="ru-RU" sz="1600" dirty="0" smtClean="0">
                  <a:solidFill>
                    <a:srgbClr val="000099"/>
                  </a:solidFill>
                  <a:latin typeface="Arial Black" pitchFamily="34" charset="0"/>
                </a:rPr>
                <a:t>др. </a:t>
              </a:r>
              <a:endParaRPr lang="ru-RU" sz="1600" dirty="0">
                <a:solidFill>
                  <a:srgbClr val="000099"/>
                </a:solidFill>
                <a:latin typeface="Arial Black" pitchFamily="34" charset="0"/>
              </a:endParaRPr>
            </a:p>
            <a:p>
              <a:pPr algn="ctr"/>
              <a:endParaRPr lang="ru-RU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035300" y="1609725"/>
              <a:ext cx="2743200" cy="3505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0" rtlCol="0" anchor="ctr"/>
            <a:lstStyle/>
            <a:p>
              <a:r>
                <a:rPr lang="ru-RU" sz="1600" b="1" dirty="0" smtClean="0">
                  <a:latin typeface="Arial Black" pitchFamily="34" charset="0"/>
                </a:rPr>
                <a:t> </a:t>
              </a:r>
              <a:r>
                <a:rPr lang="ru-RU" sz="1600" b="1" dirty="0" smtClean="0">
                  <a:solidFill>
                    <a:srgbClr val="000099"/>
                  </a:solidFill>
                  <a:latin typeface="Arial Black" pitchFamily="34" charset="0"/>
                </a:rPr>
                <a:t>… и законами субъектов РФ, обязательные к уплате на территориях соответствующих субъектов РФ, это:</a:t>
              </a:r>
              <a:endParaRPr lang="ru-RU" sz="1600" dirty="0" smtClean="0">
                <a:solidFill>
                  <a:srgbClr val="000099"/>
                </a:solidFill>
                <a:latin typeface="Arial Black" pitchFamily="34" charset="0"/>
              </a:endParaRPr>
            </a:p>
            <a:p>
              <a:pPr lvl="0"/>
              <a:r>
                <a:rPr lang="ru-RU" sz="1600" b="1" dirty="0" smtClean="0">
                  <a:solidFill>
                    <a:srgbClr val="000099"/>
                  </a:solidFill>
                  <a:latin typeface="Arial Black" pitchFamily="34" charset="0"/>
                </a:rPr>
                <a:t>1) налог на имущество организации;</a:t>
              </a:r>
              <a:endParaRPr lang="ru-RU" sz="1600" dirty="0" smtClean="0">
                <a:solidFill>
                  <a:srgbClr val="000099"/>
                </a:solidFill>
                <a:latin typeface="Arial Black" pitchFamily="34" charset="0"/>
              </a:endParaRPr>
            </a:p>
            <a:p>
              <a:pPr lvl="0"/>
              <a:r>
                <a:rPr lang="ru-RU" sz="1600" b="1" dirty="0" smtClean="0">
                  <a:solidFill>
                    <a:srgbClr val="000099"/>
                  </a:solidFill>
                  <a:latin typeface="Arial Black" pitchFamily="34" charset="0"/>
                </a:rPr>
                <a:t>2) транспортный налог;</a:t>
              </a:r>
              <a:endParaRPr lang="ru-RU" sz="1600" dirty="0" smtClean="0">
                <a:solidFill>
                  <a:srgbClr val="000099"/>
                </a:solidFill>
                <a:latin typeface="Arial Black" pitchFamily="34" charset="0"/>
              </a:endParaRPr>
            </a:p>
            <a:p>
              <a:pPr lvl="0"/>
              <a:r>
                <a:rPr lang="ru-RU" sz="1600" b="1" dirty="0" smtClean="0">
                  <a:solidFill>
                    <a:srgbClr val="000099"/>
                  </a:solidFill>
                  <a:latin typeface="Arial Black" pitchFamily="34" charset="0"/>
                </a:rPr>
                <a:t>3) налог на игорный бизнес</a:t>
              </a:r>
              <a:r>
                <a:rPr lang="ru-RU" sz="1600" dirty="0" smtClean="0">
                  <a:solidFill>
                    <a:srgbClr val="000099"/>
                  </a:solidFill>
                  <a:latin typeface="Arial Black" pitchFamily="34" charset="0"/>
                </a:rPr>
                <a:t> </a:t>
              </a:r>
              <a:r>
                <a:rPr lang="ru-RU" sz="1600" b="1" dirty="0" smtClean="0">
                  <a:solidFill>
                    <a:srgbClr val="000099"/>
                  </a:solidFill>
                  <a:latin typeface="Arial Black" pitchFamily="34" charset="0"/>
                </a:rPr>
                <a:t>и др.</a:t>
              </a:r>
              <a:endParaRPr lang="ru-RU" sz="1600" dirty="0">
                <a:solidFill>
                  <a:srgbClr val="000099"/>
                </a:solidFill>
                <a:latin typeface="Arial Black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940425" y="1330326"/>
              <a:ext cx="2990850" cy="37846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 smtClean="0"/>
            </a:p>
            <a:p>
              <a:endParaRPr lang="ru-RU" dirty="0" smtClean="0"/>
            </a:p>
            <a:p>
              <a:r>
                <a:rPr lang="ru-RU" sz="1400" dirty="0" smtClean="0">
                  <a:solidFill>
                    <a:srgbClr val="000099"/>
                  </a:solidFill>
                  <a:latin typeface="Arial Black" pitchFamily="34" charset="0"/>
                  <a:cs typeface="Times New Roman" panose="02020603050405020304" pitchFamily="18" charset="0"/>
                </a:rPr>
                <a:t>…</a:t>
              </a:r>
              <a:r>
                <a:rPr lang="ru-RU" sz="1550" dirty="0" smtClean="0">
                  <a:solidFill>
                    <a:srgbClr val="000099"/>
                  </a:solidFill>
                  <a:latin typeface="Arial Black" pitchFamily="34" charset="0"/>
                  <a:cs typeface="Times New Roman" panose="02020603050405020304" pitchFamily="18" charset="0"/>
                </a:rPr>
                <a:t>и нормативными правовыми актами представительных органов муниципальных образований и обязательные к уплате на территориях соответствующих муниципальных образований, это:</a:t>
              </a:r>
            </a:p>
            <a:p>
              <a:r>
                <a:rPr lang="ru-RU" sz="1550" dirty="0" smtClean="0">
                  <a:solidFill>
                    <a:srgbClr val="000099"/>
                  </a:solidFill>
                  <a:latin typeface="Arial Black" pitchFamily="34" charset="0"/>
                  <a:cs typeface="Times New Roman" panose="02020603050405020304" pitchFamily="18" charset="0"/>
                </a:rPr>
                <a:t>1)земельный налог;</a:t>
              </a:r>
            </a:p>
            <a:p>
              <a:r>
                <a:rPr lang="ru-RU" sz="1550" dirty="0" smtClean="0">
                  <a:solidFill>
                    <a:srgbClr val="000099"/>
                  </a:solidFill>
                  <a:latin typeface="Arial Black" pitchFamily="34" charset="0"/>
                  <a:cs typeface="Times New Roman" panose="02020603050405020304" pitchFamily="18" charset="0"/>
                </a:rPr>
                <a:t>2)налог на имущество физических лиц и др.</a:t>
              </a:r>
            </a:p>
            <a:p>
              <a:pPr algn="ctr"/>
              <a:endParaRPr lang="ru-RU" dirty="0"/>
            </a:p>
          </p:txBody>
        </p:sp>
        <p:sp>
          <p:nvSpPr>
            <p:cNvPr id="13" name="Прямоугольник с двумя скругленными противолежащими углами 12"/>
            <p:cNvSpPr/>
            <p:nvPr/>
          </p:nvSpPr>
          <p:spPr>
            <a:xfrm>
              <a:off x="3028950" y="1123950"/>
              <a:ext cx="2749550" cy="692150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Региональные</a:t>
              </a:r>
              <a:endPara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с двумя скругленными противолежащими углами 13"/>
            <p:cNvSpPr/>
            <p:nvPr/>
          </p:nvSpPr>
          <p:spPr>
            <a:xfrm>
              <a:off x="5930900" y="1114425"/>
              <a:ext cx="2990850" cy="669924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Местные</a:t>
              </a:r>
              <a:endPara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Прямоугольник с двумя скругленными противолежащими углами 14"/>
            <p:cNvSpPr/>
            <p:nvPr/>
          </p:nvSpPr>
          <p:spPr>
            <a:xfrm>
              <a:off x="171449" y="1152524"/>
              <a:ext cx="2686051" cy="720725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/>
            <a:lstStyle/>
            <a:p>
              <a:pPr algn="ctr"/>
              <a:r>
                <a:rPr lang="ru-RU" sz="2400" b="1" dirty="0" smtClean="0">
                  <a:ln w="3175"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Федеральные</a:t>
              </a:r>
              <a:endParaRPr lang="ru-RU" sz="2400" b="1" dirty="0">
                <a:ln w="3175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1449" y="5095875"/>
              <a:ext cx="2686051" cy="15906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38476" y="5086350"/>
              <a:ext cx="2743199" cy="159067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924551" y="5086351"/>
              <a:ext cx="3009900" cy="1600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275" y="112138"/>
            <a:ext cx="8842076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etal"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расходов местного бюджета </a:t>
            </a:r>
          </a:p>
          <a:p>
            <a:pPr algn="ctr"/>
            <a:r>
              <a:rPr lang="ru-RU" sz="2800" b="1" cap="none" spc="0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Майского муниципального района</a:t>
            </a:r>
            <a:endParaRPr lang="ru-RU" sz="2800" b="1" cap="none" spc="0" dirty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7650" y="1330265"/>
            <a:ext cx="8786184" cy="5309763"/>
            <a:chOff x="107650" y="1330265"/>
            <a:chExt cx="8786184" cy="5309763"/>
          </a:xfrm>
        </p:grpSpPr>
        <p:sp>
          <p:nvSpPr>
            <p:cNvPr id="4" name="Прямоугольник с двумя скругленными противолежащими углами 3"/>
            <p:cNvSpPr/>
            <p:nvPr/>
          </p:nvSpPr>
          <p:spPr>
            <a:xfrm>
              <a:off x="555684" y="1330265"/>
              <a:ext cx="3623095" cy="759123"/>
            </a:xfrm>
            <a:prstGeom prst="round2DiagRect">
              <a:avLst/>
            </a:prstGeom>
            <a:solidFill>
              <a:srgbClr val="0033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Расходы на текущие нужды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Выноска 2 (граница и черта) 5"/>
            <p:cNvSpPr/>
            <p:nvPr/>
          </p:nvSpPr>
          <p:spPr>
            <a:xfrm rot="10800000">
              <a:off x="155275" y="2389517"/>
              <a:ext cx="3467818" cy="1190625"/>
            </a:xfrm>
            <a:prstGeom prst="accentBorderCallout2">
              <a:avLst>
                <a:gd name="adj1" fmla="val 19914"/>
                <a:gd name="adj2" fmla="val -5748"/>
                <a:gd name="adj3" fmla="val 24564"/>
                <a:gd name="adj4" fmla="val -9195"/>
                <a:gd name="adj5" fmla="val 111370"/>
                <a:gd name="adj6" fmla="val -8816"/>
              </a:avLst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ru-RU" dirty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a:endParaRPr>
            </a:p>
          </p:txBody>
        </p:sp>
        <p:sp>
          <p:nvSpPr>
            <p:cNvPr id="11" name="Выноска 2 (граница и черта) 10"/>
            <p:cNvSpPr/>
            <p:nvPr/>
          </p:nvSpPr>
          <p:spPr>
            <a:xfrm rot="10800000">
              <a:off x="155275" y="3914053"/>
              <a:ext cx="3620038" cy="1114425"/>
            </a:xfrm>
            <a:prstGeom prst="accentBorderCallout2">
              <a:avLst>
                <a:gd name="adj1" fmla="val 13600"/>
                <a:gd name="adj2" fmla="val -5428"/>
                <a:gd name="adj3" fmla="val 13600"/>
                <a:gd name="adj4" fmla="val -12019"/>
                <a:gd name="adj5" fmla="val 303181"/>
                <a:gd name="adj6" fmla="val -11418"/>
              </a:avLst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Выноска 2 (граница и черта) 12"/>
            <p:cNvSpPr/>
            <p:nvPr/>
          </p:nvSpPr>
          <p:spPr>
            <a:xfrm rot="10800000">
              <a:off x="155275" y="5295896"/>
              <a:ext cx="3620038" cy="1268805"/>
            </a:xfrm>
            <a:prstGeom prst="accentBorderCallout2">
              <a:avLst>
                <a:gd name="adj1" fmla="val 17788"/>
                <a:gd name="adj2" fmla="val -4084"/>
                <a:gd name="adj3" fmla="val 18150"/>
                <a:gd name="adj4" fmla="val -8803"/>
                <a:gd name="adj5" fmla="val 310243"/>
                <a:gd name="adj6" fmla="val -7966"/>
              </a:avLst>
            </a:prstGeom>
            <a:solidFill>
              <a:srgbClr val="08A8A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55275" y="2441482"/>
              <a:ext cx="335945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Arial Black" pitchFamily="34" charset="0"/>
                </a:rPr>
                <a:t>Финансирование муниципальных учреждений</a:t>
              </a:r>
              <a:endParaRPr lang="ru-RU" sz="2000" b="1" cap="none" spc="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07650" y="3884762"/>
              <a:ext cx="3667664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200" b="1" cap="none" spc="0" dirty="0" smtClean="0">
                  <a:ln w="190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Расходы на </a:t>
              </a:r>
              <a:r>
                <a:rPr lang="ru-RU" sz="2000" b="1" cap="none" spc="0" dirty="0" smtClean="0">
                  <a:ln w="190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содержание </a:t>
              </a:r>
              <a:r>
                <a:rPr lang="ru-RU" sz="2200" b="1" dirty="0" smtClean="0">
                  <a:ln w="190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аппарата управления </a:t>
              </a:r>
              <a:endParaRPr lang="ru-RU" sz="2200" b="1" cap="none" spc="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8252" y="5369223"/>
              <a:ext cx="3554083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b="1" cap="none" spc="0" dirty="0" smtClean="0">
                  <a:ln w="190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Прочие расходы по обеспечению функций и задач органов местного самоуправления</a:t>
              </a:r>
              <a:endParaRPr lang="ru-RU" b="1" cap="none" spc="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sp>
          <p:nvSpPr>
            <p:cNvPr id="20" name="Выноска 2 (граница и черта) 19"/>
            <p:cNvSpPr/>
            <p:nvPr/>
          </p:nvSpPr>
          <p:spPr>
            <a:xfrm>
              <a:off x="5403012" y="5250995"/>
              <a:ext cx="3295290" cy="1389033"/>
            </a:xfrm>
            <a:prstGeom prst="accentBorderCallout2">
              <a:avLst>
                <a:gd name="adj1" fmla="val 71877"/>
                <a:gd name="adj2" fmla="val -4234"/>
                <a:gd name="adj3" fmla="val 71979"/>
                <a:gd name="adj4" fmla="val -12850"/>
                <a:gd name="adj5" fmla="val -231706"/>
                <a:gd name="adj6" fmla="val -13954"/>
              </a:avLst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Инновационные мероприятия</a:t>
              </a:r>
              <a:endParaRPr lang="ru-RU" sz="20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21" name="Выноска 2 (граница и черта) 20"/>
            <p:cNvSpPr/>
            <p:nvPr/>
          </p:nvSpPr>
          <p:spPr>
            <a:xfrm>
              <a:off x="5515335" y="2441482"/>
              <a:ext cx="3298165" cy="1207698"/>
            </a:xfrm>
            <a:prstGeom prst="accentBorderCallout2">
              <a:avLst>
                <a:gd name="adj1" fmla="val 73439"/>
                <a:gd name="adj2" fmla="val -4233"/>
                <a:gd name="adj3" fmla="val 74109"/>
                <a:gd name="adj4" fmla="val -8218"/>
                <a:gd name="adj5" fmla="val -45870"/>
                <a:gd name="adj6" fmla="val -7981"/>
              </a:avLst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Капитальное строительство и реконструкция </a:t>
              </a:r>
              <a:endParaRPr lang="ru-RU" sz="20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22" name="Выноска 2 (граница и черта) 21"/>
            <p:cNvSpPr/>
            <p:nvPr/>
          </p:nvSpPr>
          <p:spPr>
            <a:xfrm>
              <a:off x="5414514" y="3925555"/>
              <a:ext cx="3283788" cy="1173013"/>
            </a:xfrm>
            <a:prstGeom prst="accentBorderCallout2">
              <a:avLst>
                <a:gd name="adj1" fmla="val 73439"/>
                <a:gd name="adj2" fmla="val -4233"/>
                <a:gd name="adj3" fmla="val 73440"/>
                <a:gd name="adj4" fmla="val -10255"/>
                <a:gd name="adj5" fmla="val -194532"/>
                <a:gd name="adj6" fmla="val -10273"/>
              </a:avLst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Капитальный ремонт подведомственных учреждений</a:t>
              </a:r>
              <a:endParaRPr lang="ru-RU" sz="2000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27" name="Прямоугольник с двумя скругленными противолежащими углами 26"/>
            <p:cNvSpPr/>
            <p:nvPr/>
          </p:nvSpPr>
          <p:spPr>
            <a:xfrm>
              <a:off x="4655568" y="1343206"/>
              <a:ext cx="4238266" cy="733240"/>
            </a:xfrm>
            <a:prstGeom prst="round2Diag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Расходы на капитальные вложения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6649" y="1362075"/>
            <a:ext cx="8883051" cy="5362576"/>
            <a:chOff x="146649" y="1362075"/>
            <a:chExt cx="8883051" cy="536257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61305" y="1957685"/>
              <a:ext cx="184731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31550" cmpd="sng">
                  <a:noFill/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5580" y="3291185"/>
              <a:ext cx="184731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3175" cmpd="sng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56555" y="4491335"/>
              <a:ext cx="184730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31550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13680" y="5815310"/>
              <a:ext cx="184731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b="1" cap="none" spc="0" dirty="0">
                <a:ln w="31550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6" name="Прямоугольник с двумя скругленными противолежащими углами 15"/>
            <p:cNvSpPr/>
            <p:nvPr/>
          </p:nvSpPr>
          <p:spPr>
            <a:xfrm>
              <a:off x="146649" y="1362075"/>
              <a:ext cx="8663976" cy="1143000"/>
            </a:xfrm>
            <a:prstGeom prst="round2DiagRect">
              <a:avLst/>
            </a:prstGeom>
            <a:solidFill>
              <a:srgbClr val="57B0C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СУБСИДИЯ</a:t>
              </a:r>
              <a:r>
                <a:rPr lang="ru-RU" b="1" dirty="0" smtClean="0">
                  <a:solidFill>
                    <a:srgbClr val="2813A5"/>
                  </a:solidFill>
                  <a:latin typeface="Arial Black" pitchFamily="34" charset="0"/>
                </a:rPr>
                <a:t>  (от лат. «</a:t>
              </a:r>
              <a:r>
                <a:rPr lang="en-US" b="1" dirty="0" smtClean="0">
                  <a:solidFill>
                    <a:srgbClr val="2813A5"/>
                  </a:solidFill>
                  <a:latin typeface="Arial Black" pitchFamily="34" charset="0"/>
                </a:rPr>
                <a:t>Subsidium</a:t>
              </a:r>
              <a:r>
                <a:rPr lang="ru-RU" b="1" dirty="0" smtClean="0">
                  <a:solidFill>
                    <a:srgbClr val="2813A5"/>
                  </a:solidFill>
                  <a:latin typeface="Arial Black" pitchFamily="34" charset="0"/>
                </a:rPr>
                <a:t>»</a:t>
              </a:r>
              <a:r>
                <a:rPr lang="en-US" b="1" dirty="0" smtClean="0">
                  <a:solidFill>
                    <a:srgbClr val="2813A5"/>
                  </a:solidFill>
                  <a:latin typeface="Arial Black" pitchFamily="34" charset="0"/>
                </a:rPr>
                <a:t> – </a:t>
              </a:r>
              <a:r>
                <a:rPr lang="ru-RU" b="1" dirty="0" smtClean="0">
                  <a:solidFill>
                    <a:srgbClr val="2813A5"/>
                  </a:solidFill>
                  <a:latin typeface="Arial Black" pitchFamily="34" charset="0"/>
                </a:rPr>
                <a:t>поддержка) – безвозмездная целевая помощь нижестоящему бюджету на условиях долевого софинансирования</a:t>
              </a:r>
              <a:endParaRPr lang="ru-RU" dirty="0">
                <a:solidFill>
                  <a:srgbClr val="2813A5"/>
                </a:solidFill>
                <a:latin typeface="Arial Black" pitchFamily="34" charset="0"/>
              </a:endParaRPr>
            </a:p>
          </p:txBody>
        </p:sp>
        <p:sp>
          <p:nvSpPr>
            <p:cNvPr id="17" name="Прямоугольник с двумя скругленными противолежащими углами 16"/>
            <p:cNvSpPr/>
            <p:nvPr/>
          </p:nvSpPr>
          <p:spPr>
            <a:xfrm>
              <a:off x="146649" y="2638425"/>
              <a:ext cx="8635401" cy="1085850"/>
            </a:xfrm>
            <a:prstGeom prst="round2DiagRect">
              <a:avLst/>
            </a:prstGeom>
            <a:solidFill>
              <a:srgbClr val="8BCA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b="1" dirty="0" smtClean="0">
                  <a:ln w="3175">
                    <a:noFill/>
                  </a:ln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СУБВЕНЦИЯ</a:t>
              </a:r>
              <a:r>
                <a:rPr lang="ru-RU" b="1" dirty="0" smtClean="0">
                  <a:ln w="3175">
                    <a:noFill/>
                  </a:ln>
                  <a:solidFill>
                    <a:srgbClr val="2A14A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 </a:t>
              </a:r>
              <a:r>
                <a:rPr lang="ru-RU" b="1" dirty="0" smtClean="0">
                  <a:ln w="3175">
                    <a:noFill/>
                  </a:ln>
                  <a:solidFill>
                    <a:srgbClr val="2A14AC"/>
                  </a:solidFill>
                  <a:latin typeface="Arial Black" pitchFamily="34" charset="0"/>
                </a:rPr>
                <a:t>(от лат. «Subvenire» </a:t>
              </a:r>
              <a:r>
                <a:rPr lang="en-US" b="1" dirty="0">
                  <a:solidFill>
                    <a:srgbClr val="2813A5"/>
                  </a:solidFill>
                  <a:latin typeface="Arial Black" pitchFamily="34" charset="0"/>
                </a:rPr>
                <a:t>–</a:t>
              </a:r>
              <a:r>
                <a:rPr lang="ru-RU" b="1" dirty="0" smtClean="0">
                  <a:ln w="3175">
                    <a:noFill/>
                  </a:ln>
                  <a:solidFill>
                    <a:srgbClr val="2A14AC"/>
                  </a:solidFill>
                  <a:latin typeface="Arial Black" pitchFamily="34" charset="0"/>
                </a:rPr>
                <a:t> приходить на помощь) – средства нижестоящему бюджету на исполнение полномочий вышестоящих бюджетов</a:t>
              </a:r>
              <a:endParaRPr lang="ru-RU" dirty="0">
                <a:ln w="3175">
                  <a:noFill/>
                </a:ln>
                <a:solidFill>
                  <a:srgbClr val="2A14AC"/>
                </a:solidFill>
                <a:latin typeface="Arial Black" pitchFamily="34" charset="0"/>
              </a:endParaRPr>
            </a:p>
          </p:txBody>
        </p:sp>
        <p:sp>
          <p:nvSpPr>
            <p:cNvPr id="18" name="Прямоугольник с двумя скругленными противолежащими углами 17"/>
            <p:cNvSpPr/>
            <p:nvPr/>
          </p:nvSpPr>
          <p:spPr>
            <a:xfrm>
              <a:off x="146649" y="3857625"/>
              <a:ext cx="8635401" cy="1200150"/>
            </a:xfrm>
            <a:prstGeom prst="round2DiagRect">
              <a:avLst/>
            </a:prstGeom>
            <a:solidFill>
              <a:srgbClr val="C0E2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ДОТАЦИЯ</a:t>
              </a:r>
              <a:r>
                <a:rPr lang="ru-RU" b="1" dirty="0" smtClean="0">
                  <a:solidFill>
                    <a:srgbClr val="2A14AC"/>
                  </a:solidFill>
                  <a:latin typeface="Arial Black" pitchFamily="34" charset="0"/>
                </a:rPr>
                <a:t> (от лат. «Dotatio» – дар, пожертвование) – безвозмездная и безвозвратная денежная помощь нижестоящему бюджету без установления направления</a:t>
              </a:r>
              <a:endParaRPr lang="ru-RU" dirty="0">
                <a:solidFill>
                  <a:srgbClr val="2A14AC"/>
                </a:solidFill>
                <a:latin typeface="Arial Black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810375" y="5153025"/>
              <a:ext cx="2219325" cy="157162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с двумя скругленными противолежащими углами 21"/>
            <p:cNvSpPr/>
            <p:nvPr/>
          </p:nvSpPr>
          <p:spPr>
            <a:xfrm>
              <a:off x="146649" y="5194540"/>
              <a:ext cx="6530377" cy="1352550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ИНЫЕ ТРАНСФЕРТЫ </a:t>
              </a:r>
              <a:r>
                <a:rPr lang="ru-RU" b="1" dirty="0" smtClean="0">
                  <a:solidFill>
                    <a:srgbClr val="2A14AC"/>
                  </a:solidFill>
                  <a:latin typeface="Arial Black" pitchFamily="34" charset="0"/>
                </a:rPr>
                <a:t>(от лат. «Transfero» </a:t>
              </a:r>
              <a:r>
                <a:rPr lang="en-US" b="1" dirty="0">
                  <a:solidFill>
                    <a:srgbClr val="2813A5"/>
                  </a:solidFill>
                  <a:latin typeface="Arial Black" pitchFamily="34" charset="0"/>
                </a:rPr>
                <a:t>–</a:t>
              </a:r>
              <a:r>
                <a:rPr lang="ru-RU" b="1" dirty="0" smtClean="0">
                  <a:solidFill>
                    <a:srgbClr val="2A14AC"/>
                  </a:solidFill>
                  <a:latin typeface="Arial Black" pitchFamily="34" charset="0"/>
                </a:rPr>
                <a:t> переношу, перемещаю) – денежные средства, направляемые отдельным муниципальным образованиям</a:t>
              </a:r>
              <a:endParaRPr lang="ru-RU" dirty="0">
                <a:solidFill>
                  <a:srgbClr val="2A14AC"/>
                </a:solidFill>
                <a:latin typeface="Arial Black" pitchFamily="34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463904" y="166985"/>
            <a:ext cx="631589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Безвозмездные поступления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(межбюджетные трансферты</a:t>
            </a:r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46649" y="1216325"/>
            <a:ext cx="8928339" cy="5426015"/>
            <a:chOff x="146649" y="1216325"/>
            <a:chExt cx="8928339" cy="5426015"/>
          </a:xfrm>
        </p:grpSpPr>
        <p:graphicFrame>
          <p:nvGraphicFramePr>
            <p:cNvPr id="25" name="Схема 24"/>
            <p:cNvGraphicFramePr/>
            <p:nvPr>
              <p:extLst>
                <p:ext uri="{D42A27DB-BD31-4B8C-83A1-F6EECF244321}">
                  <p14:modId xmlns:p14="http://schemas.microsoft.com/office/powerpoint/2010/main" xmlns="" val="2374035337"/>
                </p:ext>
              </p:extLst>
            </p:nvPr>
          </p:nvGraphicFramePr>
          <p:xfrm>
            <a:off x="238887" y="4343399"/>
            <a:ext cx="8769096" cy="7105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Прямоугольник с двумя скругленными противолежащими углами 9"/>
            <p:cNvSpPr/>
            <p:nvPr/>
          </p:nvSpPr>
          <p:spPr>
            <a:xfrm>
              <a:off x="146649" y="1216325"/>
              <a:ext cx="4375931" cy="5426015"/>
            </a:xfrm>
            <a:prstGeom prst="round2DiagRect">
              <a:avLst/>
            </a:prstGeom>
            <a:solidFill>
              <a:srgbClr val="0000F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4326" y="1838325"/>
              <a:ext cx="4102400" cy="4478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укрепление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доходной базы </a:t>
              </a: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местного бюджета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легализация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«теневой» заработной платы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эффективное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управление муниципальной собственностью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качественное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администрирование доходных источников бюджета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соблюдение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условий соглашений, </a:t>
              </a: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заключённых </a:t>
              </a:r>
              <a:r>
                <a: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 Министерством финансов КБР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911169" y="1307467"/>
              <a:ext cx="3048656" cy="43088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2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Налоговая политика</a:t>
              </a:r>
              <a:endParaRPr lang="ru-RU" sz="22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с двумя скругленными противолежащими углами 12"/>
            <p:cNvSpPr/>
            <p:nvPr/>
          </p:nvSpPr>
          <p:spPr>
            <a:xfrm>
              <a:off x="4705351" y="1216325"/>
              <a:ext cx="4291102" cy="5426015"/>
            </a:xfrm>
            <a:prstGeom prst="round2DiagRect">
              <a:avLst/>
            </a:prstGeom>
            <a:solidFill>
              <a:srgbClr val="22108E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05351" y="1657349"/>
              <a:ext cx="4369637" cy="4770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определение приоритетов бюджетных расходов с учётом обеспечения достижения целей национальных проектов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рациональный подход к принятию новых расходных обязательств и сокращению неэффективных бюджетных расходов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19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совершенствование инструментов планирования и управления с учётом приоритетов социально – экономического развития и реальных финансовых возможностей бюджета</a:t>
              </a:r>
              <a:endParaRPr lang="ru-RU" sz="1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323150" y="1282638"/>
              <a:ext cx="3160865" cy="43088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2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Бюджетн</a:t>
              </a:r>
              <a:r>
                <a:rPr lang="ru-RU" sz="22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ая политика</a:t>
              </a:r>
              <a:endParaRPr lang="ru-RU" sz="22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84003" y="163904"/>
            <a:ext cx="8769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приоритеты налоговой и бюджетной политики Майского муниципального района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7132941"/>
              </p:ext>
            </p:extLst>
          </p:nvPr>
        </p:nvGraphicFramePr>
        <p:xfrm>
          <a:off x="179498" y="1751159"/>
          <a:ext cx="8802255" cy="475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3016"/>
                <a:gridCol w="1480753"/>
                <a:gridCol w="1480753"/>
                <a:gridCol w="1450012"/>
                <a:gridCol w="1429233"/>
                <a:gridCol w="1398488"/>
              </a:tblGrid>
              <a:tr h="116456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Наимено-вание</a:t>
                      </a:r>
                      <a:endParaRPr lang="ru-RU" sz="1800" dirty="0" smtClean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показателя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800" baseline="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2018 год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2019 год с учётом изменений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1800" dirty="0"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</a:tr>
              <a:tr h="1050037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Доходы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434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503,2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454 190,7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544 483,4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</a:tr>
              <a:tr h="1104163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Расходы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432 240,1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458 163,1 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551 931,3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66"/>
                    </a:solidFill>
                  </a:tcPr>
                </a:tc>
              </a:tr>
              <a:tr h="1415935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Дефицит (-)</a:t>
                      </a:r>
                    </a:p>
                    <a:p>
                      <a:pPr algn="l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Профицит (+)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+ 2 263,1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-3 972,4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-7 447,9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5276" y="318072"/>
            <a:ext cx="888520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параметры местного бюджета </a:t>
            </a:r>
            <a:endParaRPr lang="ru-RU" sz="2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Майского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муниципального района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год </a:t>
            </a:r>
            <a:endParaRPr lang="ru-RU" sz="2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плановый период 2021 и 2022 годов (тыс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руб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xmlns="" val="143284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201642" y="46556"/>
            <a:ext cx="8781690" cy="954107"/>
          </a:xfrm>
          <a:prstGeom prst="rect">
            <a:avLst/>
          </a:prstGeom>
          <a:noFill/>
          <a:scene3d>
            <a:camera prst="orthographicFront"/>
            <a:lightRig rig="threePt" dir="tl"/>
          </a:scene3d>
          <a:sp3d prstMaterial="metal">
            <a:bevelB w="139700" prst="cross"/>
          </a:sp3d>
        </p:spPr>
        <p:txBody>
          <a:bodyPr wrap="square" lIns="91440" tIns="45720" rIns="91440" bIns="45720">
            <a:spAutoFit/>
            <a:sp3d prstMaterial="metal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Межбюджетные трансферты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Майского муниципального района (тыс. руб.)</a:t>
            </a:r>
            <a:endParaRPr lang="ru-RU" sz="2800" b="1" cap="none" spc="0" dirty="0">
              <a:ln w="1143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58792" y="1052423"/>
            <a:ext cx="8781689" cy="5643650"/>
            <a:chOff x="258792" y="1052423"/>
            <a:chExt cx="8781689" cy="5643650"/>
          </a:xfrm>
        </p:grpSpPr>
        <p:sp>
          <p:nvSpPr>
            <p:cNvPr id="5" name="Прямоугольник с двумя скругленными противолежащими углами 4"/>
            <p:cNvSpPr/>
            <p:nvPr/>
          </p:nvSpPr>
          <p:spPr>
            <a:xfrm>
              <a:off x="797764" y="1052423"/>
              <a:ext cx="7658100" cy="422692"/>
            </a:xfrm>
            <a:prstGeom prst="round2Diag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Бюджет Кабардино-Балкарской Республики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6" name="Прямоугольник с двумя скругленными противолежащими углами 5"/>
            <p:cNvSpPr/>
            <p:nvPr/>
          </p:nvSpPr>
          <p:spPr>
            <a:xfrm>
              <a:off x="839463" y="3409950"/>
              <a:ext cx="5362575" cy="592707"/>
            </a:xfrm>
            <a:prstGeom prst="round2DiagRect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Местный бюджет </a:t>
              </a:r>
            </a:p>
            <a:p>
              <a:pPr algn="ctr"/>
              <a:r>
                <a:rPr lang="ru-RU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Майского муниципального района</a:t>
              </a:r>
              <a:endPara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672861" y="6072994"/>
              <a:ext cx="5695864" cy="623079"/>
            </a:xfrm>
            <a:prstGeom prst="round2DiagRect">
              <a:avLst/>
            </a:prstGeom>
            <a:solidFill>
              <a:srgbClr val="0033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Местные бюджеты сельских поселений Майского муниципального района</a:t>
              </a:r>
              <a:endPara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1336555" y="5664859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4941857" y="5681035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" name="Стрелка вниз 21"/>
            <p:cNvSpPr/>
            <p:nvPr/>
          </p:nvSpPr>
          <p:spPr>
            <a:xfrm>
              <a:off x="4647301" y="5674385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58792" y="1475116"/>
              <a:ext cx="8781689" cy="1630393"/>
            </a:xfrm>
            <a:prstGeom prst="roundRect">
              <a:avLst/>
            </a:prstGeom>
            <a:solidFill>
              <a:prstClr val="white"/>
            </a:solidFill>
            <a:ln w="28575">
              <a:solidFill>
                <a:srgbClr val="221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Стрелка вниз 29"/>
            <p:cNvSpPr/>
            <p:nvPr/>
          </p:nvSpPr>
          <p:spPr>
            <a:xfrm>
              <a:off x="1404848" y="3105689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1" name="Стрелка вниз 30"/>
            <p:cNvSpPr/>
            <p:nvPr/>
          </p:nvSpPr>
          <p:spPr>
            <a:xfrm>
              <a:off x="1779738" y="3092390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2" name="Стрелка вниз 31"/>
            <p:cNvSpPr/>
            <p:nvPr/>
          </p:nvSpPr>
          <p:spPr>
            <a:xfrm>
              <a:off x="2208183" y="3118090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3" name="Стрелка вниз 32"/>
            <p:cNvSpPr/>
            <p:nvPr/>
          </p:nvSpPr>
          <p:spPr>
            <a:xfrm>
              <a:off x="2676525" y="3125638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5" name="Стрелка вниз 34"/>
            <p:cNvSpPr/>
            <p:nvPr/>
          </p:nvSpPr>
          <p:spPr>
            <a:xfrm>
              <a:off x="3143789" y="3107666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6" name="Стрелка вниз 35"/>
            <p:cNvSpPr/>
            <p:nvPr/>
          </p:nvSpPr>
          <p:spPr>
            <a:xfrm>
              <a:off x="3648974" y="3105689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7" name="Стрелка вниз 36"/>
            <p:cNvSpPr/>
            <p:nvPr/>
          </p:nvSpPr>
          <p:spPr>
            <a:xfrm>
              <a:off x="4125584" y="3122763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38" name="Стрелка вниз 37"/>
            <p:cNvSpPr/>
            <p:nvPr/>
          </p:nvSpPr>
          <p:spPr>
            <a:xfrm>
              <a:off x="5094797" y="3118988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43" name="Стрелка вниз 42"/>
            <p:cNvSpPr/>
            <p:nvPr/>
          </p:nvSpPr>
          <p:spPr>
            <a:xfrm>
              <a:off x="4626814" y="3120966"/>
              <a:ext cx="210627" cy="290962"/>
            </a:xfrm>
            <a:prstGeom prst="downArrow">
              <a:avLst/>
            </a:prstGeom>
            <a:solidFill>
              <a:srgbClr val="22108E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rgbClr val="11BF91"/>
                  </a:solidFill>
                </a:ln>
                <a:solidFill>
                  <a:srgbClr val="00B0F0"/>
                </a:solidFill>
              </a:endParaRPr>
            </a:p>
          </p:txBody>
        </p:sp>
        <p:sp>
          <p:nvSpPr>
            <p:cNvPr id="47" name="Стрелка вниз 46"/>
            <p:cNvSpPr/>
            <p:nvPr/>
          </p:nvSpPr>
          <p:spPr>
            <a:xfrm>
              <a:off x="4065557" y="5681035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Стрелка вниз 47"/>
            <p:cNvSpPr/>
            <p:nvPr/>
          </p:nvSpPr>
          <p:spPr>
            <a:xfrm>
              <a:off x="5213769" y="5678158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0" name="Стрелка вниз 49"/>
            <p:cNvSpPr/>
            <p:nvPr/>
          </p:nvSpPr>
          <p:spPr>
            <a:xfrm>
              <a:off x="1679635" y="5653357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1" name="Стрелка вниз 50"/>
            <p:cNvSpPr/>
            <p:nvPr/>
          </p:nvSpPr>
          <p:spPr>
            <a:xfrm>
              <a:off x="2037271" y="5668633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2" name="Стрелка вниз 51"/>
            <p:cNvSpPr/>
            <p:nvPr/>
          </p:nvSpPr>
          <p:spPr>
            <a:xfrm>
              <a:off x="2396705" y="5674384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3" name="Стрелка вниз 52"/>
            <p:cNvSpPr/>
            <p:nvPr/>
          </p:nvSpPr>
          <p:spPr>
            <a:xfrm>
              <a:off x="2755240" y="5662882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4" name="Стрелка вниз 53"/>
            <p:cNvSpPr/>
            <p:nvPr/>
          </p:nvSpPr>
          <p:spPr>
            <a:xfrm>
              <a:off x="4342501" y="5674385"/>
              <a:ext cx="244056" cy="313067"/>
            </a:xfrm>
            <a:prstGeom prst="downArrow">
              <a:avLst/>
            </a:prstGeom>
            <a:solidFill>
              <a:srgbClr val="0000FF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6518516" y="3684918"/>
              <a:ext cx="2409825" cy="21526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672861" y="4012180"/>
              <a:ext cx="5699364" cy="16562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518733" y="1531761"/>
              <a:ext cx="2244486" cy="149271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1400" b="1" cap="none" spc="0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      </a:t>
              </a:r>
              <a:r>
                <a:rPr lang="ru-RU" sz="1600" b="1" cap="none" spc="0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Субсидии :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2018 г. – 0,0</a:t>
              </a:r>
            </a:p>
            <a:p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2019 г. – 1 074,3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2020 г. – 72 541,6</a:t>
              </a:r>
            </a:p>
            <a:p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2021 г. – 0,0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2022 г. – 3 300,0</a:t>
              </a:r>
              <a:endParaRPr lang="ru-RU" sz="1500" b="1" cap="none" spc="0" dirty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4464529" y="1537673"/>
              <a:ext cx="2449902" cy="149271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Субвен</a:t>
              </a:r>
              <a:r>
                <a:rPr lang="ru-RU" sz="1600" b="1" cap="none" spc="0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ции:</a:t>
              </a:r>
            </a:p>
            <a:p>
              <a:pPr algn="ctr"/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2018 г. – 271 699,1</a:t>
              </a:r>
            </a:p>
            <a:p>
              <a:pPr algn="ctr"/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2019 г. – 285 387,9</a:t>
              </a:r>
            </a:p>
            <a:p>
              <a:pPr algn="ctr"/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2020 г. – 297 527,6</a:t>
              </a:r>
            </a:p>
            <a:p>
              <a:pPr algn="ctr"/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2021 г. – 299 593,1</a:t>
              </a:r>
            </a:p>
            <a:p>
              <a:pPr algn="ctr"/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2022 г. – 301 710,0</a:t>
              </a:r>
              <a:endParaRPr lang="ru-RU" sz="1500" b="1" cap="none" spc="0" dirty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960765" y="4062710"/>
              <a:ext cx="2406770" cy="147732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1500" b="1" cap="none" spc="0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Дотации: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2018 г. – 13 489,8</a:t>
              </a:r>
            </a:p>
            <a:p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2019 г. – 13 000,0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2020 г. – 13 487,7</a:t>
              </a:r>
            </a:p>
            <a:p>
              <a:r>
                <a:rPr lang="ru-RU" sz="15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2021 г. – 13 487,7</a:t>
              </a:r>
            </a:p>
            <a:p>
              <a:r>
                <a:rPr lang="ru-RU" sz="15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2022 г. – 13 487,7</a:t>
              </a:r>
              <a:endParaRPr lang="ru-RU" sz="1500" b="1" cap="none" spc="0" dirty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987434" y="4062710"/>
              <a:ext cx="3556960" cy="160043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1400" b="1" cap="none" spc="0" dirty="0" smtClean="0">
                  <a:ln w="11430"/>
                  <a:solidFill>
                    <a:srgbClr val="C0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Иные межбюджетные трансферты:</a:t>
              </a:r>
            </a:p>
            <a:p>
              <a:pPr algn="ctr"/>
              <a:r>
                <a:rPr lang="ru-RU" sz="14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2018 г. – 1 602,4</a:t>
              </a:r>
            </a:p>
            <a:p>
              <a:pPr algn="ctr"/>
              <a:r>
                <a:rPr lang="ru-RU" sz="14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2019 г. – 1 654,7</a:t>
              </a:r>
            </a:p>
            <a:p>
              <a:pPr algn="ctr"/>
              <a:r>
                <a:rPr lang="ru-RU" sz="14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2020 г. – 1 740,0</a:t>
              </a:r>
            </a:p>
            <a:p>
              <a:pPr algn="ctr"/>
              <a:r>
                <a:rPr lang="ru-RU" sz="1400" b="1" cap="none" spc="0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2021 г. – </a:t>
              </a:r>
              <a:r>
                <a:rPr lang="ru-RU" sz="14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1 740,0</a:t>
              </a:r>
              <a:endParaRPr lang="ru-RU" sz="1400" b="1" cap="none" spc="0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endParaRPr>
            </a:p>
            <a:p>
              <a:pPr algn="ctr"/>
              <a:r>
                <a:rPr lang="ru-RU" sz="1400" b="1" dirty="0" smtClean="0">
                  <a:ln w="11430"/>
                  <a:solidFill>
                    <a:srgbClr val="22108E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 Black" pitchFamily="34" charset="0"/>
                </a:rPr>
                <a:t>2022 г. – 1 740,0</a:t>
              </a:r>
              <a:endParaRPr lang="ru-RU" sz="1400" b="1" cap="none" spc="0" dirty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201463" y="1532270"/>
            <a:ext cx="23172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" b="1" cap="none" spc="0" dirty="0" smtClean="0">
                <a:ln w="11430"/>
                <a:solidFill>
                  <a:srgbClr val="C00000"/>
                </a:solidFill>
                <a:latin typeface="Arial Black" pitchFamily="34" charset="0"/>
              </a:rPr>
              <a:t>Дотации: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22108E"/>
                </a:solidFill>
                <a:latin typeface="Arial Black" pitchFamily="34" charset="0"/>
              </a:rPr>
              <a:t>2018 г. – 34 531,6</a:t>
            </a:r>
          </a:p>
          <a:p>
            <a:pPr algn="ctr"/>
            <a:r>
              <a:rPr lang="ru-RU" sz="1600" b="1" cap="none" spc="0" dirty="0" smtClean="0">
                <a:ln w="11430"/>
                <a:solidFill>
                  <a:srgbClr val="22108E"/>
                </a:solidFill>
                <a:latin typeface="Arial Black" pitchFamily="34" charset="0"/>
              </a:rPr>
              <a:t>2019 г. – 34 531,6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22108E"/>
                </a:solidFill>
                <a:latin typeface="Arial Black" pitchFamily="34" charset="0"/>
              </a:rPr>
              <a:t>2020 г. – 39 312,6</a:t>
            </a:r>
          </a:p>
          <a:p>
            <a:pPr algn="ctr"/>
            <a:r>
              <a:rPr lang="ru-RU" sz="1600" b="1" cap="none" spc="0" dirty="0" smtClean="0">
                <a:ln w="11430"/>
                <a:solidFill>
                  <a:srgbClr val="22108E"/>
                </a:solidFill>
                <a:latin typeface="Arial Black" pitchFamily="34" charset="0"/>
              </a:rPr>
              <a:t>2021 г. – 27 867,1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22108E"/>
                </a:solidFill>
                <a:latin typeface="Arial Black" pitchFamily="34" charset="0"/>
              </a:rPr>
              <a:t>2022 г. – 27 867,0</a:t>
            </a:r>
            <a:endParaRPr lang="ru-RU" sz="1600" b="1" cap="none" spc="0" dirty="0">
              <a:ln w="11430"/>
              <a:solidFill>
                <a:srgbClr val="22108E"/>
              </a:solidFill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38489" y="1466487"/>
            <a:ext cx="2993365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        </a:t>
            </a:r>
            <a:r>
              <a:rPr lang="ru-RU" sz="1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Иные межбюджетные трансферты:</a:t>
            </a:r>
          </a:p>
          <a:p>
            <a:pPr marL="990600"/>
            <a:r>
              <a:rPr lang="ru-RU" sz="1400" b="1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2018 г. – 327,7</a:t>
            </a:r>
          </a:p>
          <a:p>
            <a:pPr marL="990600"/>
            <a:r>
              <a:rPr lang="ru-RU" sz="1400" b="1" cap="none" spc="0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2019 г. – 1 875,9</a:t>
            </a:r>
          </a:p>
          <a:p>
            <a:pPr marL="990600"/>
            <a:r>
              <a:rPr lang="ru-RU" sz="1400" b="1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2020 г. – 202,5</a:t>
            </a:r>
          </a:p>
          <a:p>
            <a:pPr marL="990600"/>
            <a:r>
              <a:rPr lang="ru-RU" sz="1400" b="1" cap="none" spc="0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2021 г. – 202,5</a:t>
            </a:r>
          </a:p>
          <a:p>
            <a:pPr marL="990600"/>
            <a:r>
              <a:rPr lang="ru-RU" sz="1400" b="1" dirty="0" smtClean="0">
                <a:ln w="11430"/>
                <a:solidFill>
                  <a:srgbClr val="22108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2022 г. – 202,5</a:t>
            </a:r>
            <a:endParaRPr lang="ru-RU" sz="1400" b="1" cap="none" spc="0" dirty="0">
              <a:ln w="11430"/>
              <a:solidFill>
                <a:srgbClr val="22108E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4258585"/>
              </p:ext>
            </p:extLst>
          </p:nvPr>
        </p:nvGraphicFramePr>
        <p:xfrm>
          <a:off x="241539" y="1449237"/>
          <a:ext cx="8660921" cy="4916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196"/>
                <a:gridCol w="1220668"/>
                <a:gridCol w="1429924"/>
                <a:gridCol w="1302045"/>
                <a:gridCol w="1290419"/>
                <a:gridCol w="1313669"/>
              </a:tblGrid>
              <a:tr h="75049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показателя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0" marT="72000" marB="0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Факт 2018 год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000" marB="0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2019 год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000" marB="0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2020 год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000" marB="0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2021 год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000" marB="0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2022 год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000" marB="0">
                    <a:solidFill>
                      <a:srgbClr val="000066"/>
                    </a:solidFill>
                  </a:tcPr>
                </a:tc>
              </a:tr>
              <a:tr h="116798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Доходы, 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           </a:t>
                      </a:r>
                    </a:p>
                    <a:p>
                      <a:r>
                        <a:rPr lang="ru-RU" sz="20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в том числе</a:t>
                      </a:r>
                      <a:endParaRPr lang="ru-RU" sz="20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434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503,2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454 190,7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544 483,4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</a:tr>
              <a:tr h="163520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0" marT="0" marB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127 953,5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131 321,0</a:t>
                      </a:r>
                    </a:p>
                  </a:txBody>
                  <a:tcPr marL="0" marR="0" marT="0" marB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134</a:t>
                      </a:r>
                      <a:r>
                        <a:rPr lang="ru-RU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899,1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143</a:t>
                      </a:r>
                      <a:r>
                        <a:rPr lang="ru-RU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242,7</a:t>
                      </a:r>
                      <a:endParaRPr lang="ru-RU" sz="2000" b="1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147 742,7</a:t>
                      </a:r>
                      <a:endParaRPr lang="ru-RU" sz="2000" b="1" dirty="0">
                        <a:ln w="3175"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66"/>
                    </a:solidFill>
                  </a:tcPr>
                </a:tc>
              </a:tr>
              <a:tr h="136294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Безвозмездные поступления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306 549,7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322 869,7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409 584,3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327 662,7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333 079,5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4"/>
          <p:cNvSpPr/>
          <p:nvPr/>
        </p:nvSpPr>
        <p:spPr>
          <a:xfrm>
            <a:off x="146649" y="349550"/>
            <a:ext cx="8850702" cy="6925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Доходы местного бюджета Майского муниципального района (тыс. рублей)</a:t>
            </a:r>
            <a:endParaRPr lang="ru-RU" sz="3200" b="1" kern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 стрелкой 4"/>
          <p:cNvSpPr/>
          <p:nvPr/>
        </p:nvSpPr>
        <p:spPr>
          <a:xfrm>
            <a:off x="6349940" y="4629616"/>
            <a:ext cx="690113" cy="140611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0" y="305338"/>
            <a:ext cx="9144000" cy="6552662"/>
            <a:chOff x="0" y="305338"/>
            <a:chExt cx="9057736" cy="6552662"/>
          </a:xfrm>
        </p:grpSpPr>
        <p:graphicFrame>
          <p:nvGraphicFramePr>
            <p:cNvPr id="4" name="Диаграмма 3"/>
            <p:cNvGraphicFramePr/>
            <p:nvPr>
              <p:extLst>
                <p:ext uri="{D42A27DB-BD31-4B8C-83A1-F6EECF244321}">
                  <p14:modId xmlns:p14="http://schemas.microsoft.com/office/powerpoint/2010/main" xmlns="" val="3166775270"/>
                </p:ext>
              </p:extLst>
            </p:nvPr>
          </p:nvGraphicFramePr>
          <p:xfrm>
            <a:off x="0" y="2958860"/>
            <a:ext cx="9001125" cy="3899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8" name="Диаграмма 7"/>
            <p:cNvGraphicFramePr/>
            <p:nvPr>
              <p:extLst>
                <p:ext uri="{D42A27DB-BD31-4B8C-83A1-F6EECF244321}">
                  <p14:modId xmlns:p14="http://schemas.microsoft.com/office/powerpoint/2010/main" xmlns="" val="3202352992"/>
                </p:ext>
              </p:extLst>
            </p:nvPr>
          </p:nvGraphicFramePr>
          <p:xfrm>
            <a:off x="129395" y="305338"/>
            <a:ext cx="8928341" cy="28691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74271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528" y="84532"/>
            <a:ext cx="8859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spcBef>
                <a:spcPct val="0"/>
              </a:spcBef>
              <a:spcAft>
                <a:spcPct val="3500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Доходы местного бюджета Майского муниципального района (тыс. рублей)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203175972"/>
              </p:ext>
            </p:extLst>
          </p:nvPr>
        </p:nvGraphicFramePr>
        <p:xfrm>
          <a:off x="-600254" y="1240755"/>
          <a:ext cx="4977441" cy="258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393655" y="943694"/>
            <a:ext cx="8638202" cy="5547712"/>
            <a:chOff x="393655" y="943694"/>
            <a:chExt cx="8638202" cy="5547712"/>
          </a:xfrm>
        </p:grpSpPr>
        <p:sp>
          <p:nvSpPr>
            <p:cNvPr id="4" name="Прямоугольник с двумя скругленными противолежащими углами 3"/>
            <p:cNvSpPr/>
            <p:nvPr/>
          </p:nvSpPr>
          <p:spPr>
            <a:xfrm>
              <a:off x="1314450" y="943694"/>
              <a:ext cx="6867526" cy="307136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НАЛОГОВЫЕ И НЕНАЛОГОВЫЕ ДОХОДЫ</a:t>
              </a:r>
              <a:endParaRPr lang="ru-RU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6" name="Скругленная прямоугольная выноска 5"/>
            <p:cNvSpPr/>
            <p:nvPr/>
          </p:nvSpPr>
          <p:spPr>
            <a:xfrm>
              <a:off x="4080474" y="1428750"/>
              <a:ext cx="4810126" cy="1047750"/>
            </a:xfrm>
            <a:prstGeom prst="wedgeRoundRectCallout">
              <a:avLst>
                <a:gd name="adj1" fmla="val -66895"/>
                <a:gd name="adj2" fmla="val -238"/>
                <a:gd name="adj3" fmla="val 16667"/>
              </a:avLst>
            </a:prstGeom>
            <a:solidFill>
              <a:srgbClr val="C0E2E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FontTx/>
                <a:buChar char="-"/>
              </a:pPr>
              <a:r>
                <a:rPr lang="ru-RU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1 968,1 тыс. руб.</a:t>
              </a:r>
            </a:p>
            <a:p>
              <a:pPr algn="ctr"/>
              <a:r>
                <a:rPr lang="ru-RU" b="1" dirty="0" smtClean="0">
                  <a:solidFill>
                    <a:srgbClr val="22108E"/>
                  </a:solidFill>
                  <a:latin typeface="Arial" pitchFamily="34" charset="0"/>
                  <a:cs typeface="Arial" pitchFamily="34" charset="0"/>
                </a:rPr>
                <a:t>Причины: сокращение количества объектов муниципального имущества, подлежащих реализации</a:t>
              </a:r>
              <a:endParaRPr lang="ru-RU" b="1" dirty="0">
                <a:solidFill>
                  <a:srgbClr val="22108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Скругленная прямоугольная выноска 6"/>
            <p:cNvSpPr/>
            <p:nvPr/>
          </p:nvSpPr>
          <p:spPr>
            <a:xfrm>
              <a:off x="4002836" y="2609311"/>
              <a:ext cx="4821986" cy="828135"/>
            </a:xfrm>
            <a:prstGeom prst="wedgeRoundRectCallout">
              <a:avLst>
                <a:gd name="adj1" fmla="val -65768"/>
                <a:gd name="adj2" fmla="val -39152"/>
                <a:gd name="adj3" fmla="val 16667"/>
              </a:avLst>
            </a:prstGeom>
            <a:solidFill>
              <a:srgbClr val="C0E2E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C00000"/>
                  </a:solidFill>
                  <a:latin typeface="Arial Black" pitchFamily="34" charset="0"/>
                  <a:cs typeface="Times New Roman" pitchFamily="18" charset="0"/>
                </a:rPr>
                <a:t>+ 5 546,2 тыс. руб. </a:t>
              </a:r>
            </a:p>
            <a:p>
              <a:pPr algn="ctr"/>
              <a:r>
                <a:rPr lang="ru-RU" b="1" dirty="0" smtClean="0">
                  <a:solidFill>
                    <a:srgbClr val="22108E"/>
                  </a:solidFill>
                  <a:latin typeface="Arial" pitchFamily="34" charset="0"/>
                  <a:cs typeface="Arial" pitchFamily="34" charset="0"/>
                </a:rPr>
                <a:t>Причины: увеличение НДФЛ за счёт роста заработной платы</a:t>
              </a:r>
              <a:endParaRPr lang="ru-RU" b="1" dirty="0">
                <a:solidFill>
                  <a:srgbClr val="22108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1323975" y="3657600"/>
              <a:ext cx="6838950" cy="390525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latin typeface="Arial Black" pitchFamily="34" charset="0"/>
                </a:rPr>
                <a:t>ИНЫЕ МЕЖБЮДЖЕТНЫЕ ТРАНСФЕРТЫ</a:t>
              </a:r>
              <a:endParaRPr lang="ru-RU" dirty="0">
                <a:ln>
                  <a:solidFill>
                    <a:schemeClr val="tx1"/>
                  </a:solidFill>
                </a:ln>
                <a:latin typeface="Arial Black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69957" y="1329035"/>
              <a:ext cx="87075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2019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016320" y="1331884"/>
              <a:ext cx="1588897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b="1" cap="none" spc="0" dirty="0" smtClean="0">
                  <a:ln w="1905"/>
                  <a:solidFill>
                    <a:schemeClr val="bg1"/>
                  </a:solidFill>
                  <a:effectLst>
                    <a:outerShdw blurRad="60007" dir="2000400" sy="-30000" kx="-800400" algn="bl" rotWithShape="0">
                      <a:schemeClr val="bg1">
                        <a:alpha val="20000"/>
                      </a:schemeClr>
                    </a:outerShdw>
                  </a:effectLst>
                  <a:latin typeface="Arial Black" pitchFamily="34" charset="0"/>
                </a:rPr>
                <a:t>2020</a:t>
              </a:r>
              <a:endParaRPr lang="ru-RU" b="1" cap="none" spc="0" dirty="0">
                <a:ln w="1905"/>
                <a:solidFill>
                  <a:schemeClr val="bg1"/>
                </a:solidFill>
                <a:effectLst>
                  <a:outerShdw blurRad="60007" dir="2000400" sy="-30000" kx="-800400" algn="bl" rotWithShape="0">
                    <a:schemeClr val="bg1">
                      <a:alpha val="20000"/>
                    </a:scheme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93655" y="3878680"/>
              <a:ext cx="87075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2019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223533" y="5491281"/>
              <a:ext cx="8707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</a:rPr>
                <a:t>2020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909759" y="4491156"/>
              <a:ext cx="2122098" cy="20002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017453136"/>
              </p:ext>
            </p:extLst>
          </p:nvPr>
        </p:nvGraphicFramePr>
        <p:xfrm>
          <a:off x="-414068" y="3809371"/>
          <a:ext cx="8977043" cy="293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83078" y="1301674"/>
            <a:ext cx="8094750" cy="5381972"/>
            <a:chOff x="183549" y="2751227"/>
            <a:chExt cx="6379175" cy="4046439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83549" y="2819400"/>
              <a:ext cx="2700642" cy="814387"/>
            </a:xfrm>
            <a:prstGeom prst="round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г.п</a:t>
              </a: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.  Майский – административный центр района – 27 628 чел.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183549" y="3762376"/>
              <a:ext cx="2695461" cy="457200"/>
            </a:xfrm>
            <a:prstGeom prst="round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с.п. ст.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Александровская –</a:t>
              </a:r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3 649 чел.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83550" y="6286499"/>
              <a:ext cx="2700327" cy="428625"/>
            </a:xfrm>
            <a:prstGeom prst="roundRect">
              <a:avLst/>
            </a:prstGeom>
            <a:solidFill>
              <a:srgbClr val="00006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с.п.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Октябрьское –</a:t>
              </a:r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953 чел.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183549" y="4362450"/>
              <a:ext cx="2720737" cy="714375"/>
            </a:xfrm>
            <a:prstGeom prst="round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с.п. ст. Котляревская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– </a:t>
              </a:r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3 317 чел.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83550" y="5343525"/>
              <a:ext cx="2693000" cy="676274"/>
            </a:xfrm>
            <a:prstGeom prst="round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с.п</a:t>
              </a: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. Ново-Ивановское –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3 138 чел.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Левая фигурная скобка 7"/>
            <p:cNvSpPr/>
            <p:nvPr/>
          </p:nvSpPr>
          <p:spPr>
            <a:xfrm>
              <a:off x="2920619" y="2790826"/>
              <a:ext cx="365506" cy="1557338"/>
            </a:xfrm>
            <a:prstGeom prst="leftBrace">
              <a:avLst>
                <a:gd name="adj1" fmla="val 46499"/>
                <a:gd name="adj2" fmla="val 29417"/>
              </a:avLst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с двумя вырезанными противолежащими углами 8"/>
            <p:cNvSpPr/>
            <p:nvPr/>
          </p:nvSpPr>
          <p:spPr>
            <a:xfrm>
              <a:off x="3271264" y="4621893"/>
              <a:ext cx="3291460" cy="231413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 Железнодорожная Будка 612 км - 0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Стрелка влево 9"/>
            <p:cNvSpPr/>
            <p:nvPr/>
          </p:nvSpPr>
          <p:spPr>
            <a:xfrm>
              <a:off x="2958195" y="4625906"/>
              <a:ext cx="251209" cy="110531"/>
            </a:xfrm>
            <a:prstGeom prst="left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1" name="Прямоугольник с двумя вырезанными противолежащими углами 10"/>
            <p:cNvSpPr/>
            <p:nvPr/>
          </p:nvSpPr>
          <p:spPr>
            <a:xfrm>
              <a:off x="3250642" y="2751227"/>
              <a:ext cx="2750108" cy="251208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город Майский  - 26 945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с двумя вырезанными противолежащими углами 11"/>
            <p:cNvSpPr/>
            <p:nvPr/>
          </p:nvSpPr>
          <p:spPr>
            <a:xfrm>
              <a:off x="3250642" y="3037786"/>
              <a:ext cx="2731058" cy="251208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село Сарское - 491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с двумя вырезанными противолежащими углами 12"/>
            <p:cNvSpPr/>
            <p:nvPr/>
          </p:nvSpPr>
          <p:spPr>
            <a:xfrm>
              <a:off x="3249799" y="3321618"/>
              <a:ext cx="3065694" cy="251209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село Пришибо-Малкинское - 79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с двумя вырезанными противолежащими углами 13"/>
            <p:cNvSpPr/>
            <p:nvPr/>
          </p:nvSpPr>
          <p:spPr>
            <a:xfrm>
              <a:off x="3260168" y="3603075"/>
              <a:ext cx="2740581" cy="261256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село Красная поляна - 62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Прямоугольник с двумя вырезанными противолежащими углами 14"/>
            <p:cNvSpPr/>
            <p:nvPr/>
          </p:nvSpPr>
          <p:spPr>
            <a:xfrm>
              <a:off x="3261213" y="3912232"/>
              <a:ext cx="2244237" cy="261257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село Лесное - 28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с двумя вырезанными противолежащими углами 15"/>
            <p:cNvSpPr/>
            <p:nvPr/>
          </p:nvSpPr>
          <p:spPr>
            <a:xfrm>
              <a:off x="3260167" y="4207487"/>
              <a:ext cx="3055326" cy="281355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дорожный разъезд Баксан - 23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Левая фигурная скобка 16"/>
            <p:cNvSpPr/>
            <p:nvPr/>
          </p:nvSpPr>
          <p:spPr>
            <a:xfrm>
              <a:off x="2949194" y="5057775"/>
              <a:ext cx="375031" cy="1676400"/>
            </a:xfrm>
            <a:prstGeom prst="leftBrace">
              <a:avLst>
                <a:gd name="adj1" fmla="val 56195"/>
                <a:gd name="adj2" fmla="val 36206"/>
              </a:avLst>
            </a:prstGeom>
            <a:ln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8" name="Прямоугольник с двумя вырезанными противолежащими углами 17"/>
            <p:cNvSpPr/>
            <p:nvPr/>
          </p:nvSpPr>
          <p:spPr>
            <a:xfrm>
              <a:off x="3244259" y="4980718"/>
              <a:ext cx="3003251" cy="301451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село Ново-Ивановское - 2 308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Прямоугольник с двумя вырезанными противолежащими углами 18"/>
            <p:cNvSpPr/>
            <p:nvPr/>
          </p:nvSpPr>
          <p:spPr>
            <a:xfrm>
              <a:off x="3244258" y="5299303"/>
              <a:ext cx="2823167" cy="301451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хутор Ново-Курский - 336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Прямоугольник с двумя вырезанными противолежащими углами 19"/>
            <p:cNvSpPr/>
            <p:nvPr/>
          </p:nvSpPr>
          <p:spPr>
            <a:xfrm>
              <a:off x="3254304" y="5613179"/>
              <a:ext cx="2927421" cy="301450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хутор Колдрасинский - 227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Прямоугольник с двумя вырезанными противолежащими углами 20"/>
            <p:cNvSpPr/>
            <p:nvPr/>
          </p:nvSpPr>
          <p:spPr>
            <a:xfrm>
              <a:off x="3256304" y="5913011"/>
              <a:ext cx="2925422" cy="291403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хутор Право-</a:t>
              </a:r>
              <a:r>
                <a:rPr lang="ru-RU" sz="1600" b="1" dirty="0" err="1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Урванский</a:t>
              </a:r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 - 139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Прямоугольник с двумя вырезанными противолежащими углами 21"/>
            <p:cNvSpPr/>
            <p:nvPr/>
          </p:nvSpPr>
          <p:spPr>
            <a:xfrm>
              <a:off x="3263306" y="6204125"/>
              <a:ext cx="2737443" cy="301450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хутор Славянский - 94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Прямоугольник с двумя вырезанными противолежащими углами 22"/>
            <p:cNvSpPr/>
            <p:nvPr/>
          </p:nvSpPr>
          <p:spPr>
            <a:xfrm>
              <a:off x="3253781" y="6516312"/>
              <a:ext cx="2699344" cy="281354"/>
            </a:xfrm>
            <a:prstGeom prst="snip2Diag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хутор </a:t>
              </a:r>
              <a:r>
                <a:rPr lang="ru-RU" sz="1600" b="1" dirty="0" err="1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Баксанский</a:t>
              </a:r>
              <a:r>
                <a:rPr lang="ru-RU" sz="1600" b="1" dirty="0" smtClean="0"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 - 34 чел.</a:t>
              </a:r>
              <a:endParaRPr lang="ru-RU" sz="1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0166" y="224291"/>
            <a:ext cx="8554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Административно-территориальное деление Майского муниципального района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6328943"/>
              </p:ext>
            </p:extLst>
          </p:nvPr>
        </p:nvGraphicFramePr>
        <p:xfrm>
          <a:off x="172529" y="249686"/>
          <a:ext cx="8824822" cy="643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6044"/>
                <a:gridCol w="1665061"/>
                <a:gridCol w="1603717"/>
              </a:tblGrid>
              <a:tr h="96452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Субвенции местному бюджету района из республиканского бюджета КБР (тыс. рублей)</a:t>
                      </a:r>
                      <a:endParaRPr lang="ru-RU" sz="24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2019 г.</a:t>
                      </a:r>
                      <a:endParaRPr lang="ru-RU" sz="24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2020 г.</a:t>
                      </a:r>
                      <a:endParaRPr lang="ru-RU" sz="24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</a:tr>
              <a:tr h="964529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 организацию деятельности Комиссии по делам несовершеннолетних и защите их прав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828,1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916,5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</a:tr>
              <a:tr h="964529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 ЗАГС, обращение с животными без владельцев, административную комиссию, работу присяжных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1 223,2</a:t>
                      </a:r>
                    </a:p>
                    <a:p>
                      <a:pPr algn="ctr"/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1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786,4</a:t>
                      </a:r>
                    </a:p>
                    <a:p>
                      <a:pPr algn="ctr"/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</a:tr>
              <a:tr h="964529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 опеку и попечительство над несовершеннолетними (выплата пособий, содержание отдела опеки)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11 802,2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15 934,5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</a:tr>
              <a:tr h="964529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 общее образование (зарплата педработникам, учебники и учебные пособия, дополнительное образование педагогов)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271 534,4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279 890,2</a:t>
                      </a:r>
                      <a:endParaRPr lang="ru-RU" sz="21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</a:tr>
              <a:tr h="719143">
                <a:tc>
                  <a:txBody>
                    <a:bodyPr/>
                    <a:lstStyle/>
                    <a:p>
                      <a:pPr algn="r"/>
                      <a:r>
                        <a:rPr lang="ru-RU" sz="21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285 387,9</a:t>
                      </a:r>
                      <a:endParaRPr lang="ru-RU" sz="2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297 527,6</a:t>
                      </a:r>
                      <a:endParaRPr lang="ru-RU" sz="2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22108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721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650" y="224135"/>
            <a:ext cx="85534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Субсидии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местному бюджету района из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федерального и республиканского бюджетов (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 рублей)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42876" y="1476375"/>
            <a:ext cx="8553449" cy="5182493"/>
            <a:chOff x="142876" y="1694954"/>
            <a:chExt cx="8553449" cy="4963914"/>
          </a:xfrm>
        </p:grpSpPr>
        <p:graphicFrame>
          <p:nvGraphicFramePr>
            <p:cNvPr id="3" name="Диаграмма 2"/>
            <p:cNvGraphicFramePr/>
            <p:nvPr>
              <p:extLst>
                <p:ext uri="{D42A27DB-BD31-4B8C-83A1-F6EECF244321}">
                  <p14:modId xmlns:p14="http://schemas.microsoft.com/office/powerpoint/2010/main" xmlns="" val="313537563"/>
                </p:ext>
              </p:extLst>
            </p:nvPr>
          </p:nvGraphicFramePr>
          <p:xfrm>
            <a:off x="142876" y="1694954"/>
            <a:ext cx="8553449" cy="49371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5895975" y="6170414"/>
              <a:ext cx="1914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2019 г.</a:t>
              </a:r>
              <a:endParaRPr lang="ru-RU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7398" y="6197203"/>
              <a:ext cx="19145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2020 г.</a:t>
              </a:r>
              <a:endParaRPr lang="ru-RU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781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650" y="224135"/>
            <a:ext cx="85534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Дотации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местному бюджету района из республиканского бюджета КБР (тыс. рублей)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2953308148"/>
              </p:ext>
            </p:extLst>
          </p:nvPr>
        </p:nvGraphicFramePr>
        <p:xfrm>
          <a:off x="247651" y="1358899"/>
          <a:ext cx="8553449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7260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124" y="119655"/>
            <a:ext cx="8753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каких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налоговых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доходов сформирован местный бюджет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38127" y="1310335"/>
            <a:ext cx="8753474" cy="5080940"/>
            <a:chOff x="238127" y="1310335"/>
            <a:chExt cx="8753474" cy="5080940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38127" y="1310335"/>
              <a:ext cx="8753474" cy="3990501"/>
              <a:chOff x="238127" y="1157935"/>
              <a:chExt cx="8753474" cy="3990501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3276603" y="1157935"/>
                <a:ext cx="5714998" cy="1290166"/>
                <a:chOff x="3276602" y="1347784"/>
                <a:chExt cx="5714998" cy="1290166"/>
              </a:xfrm>
            </p:grpSpPr>
            <p:sp>
              <p:nvSpPr>
                <p:cNvPr id="2" name="Скругленный прямоугольник 1"/>
                <p:cNvSpPr/>
                <p:nvPr/>
              </p:nvSpPr>
              <p:spPr>
                <a:xfrm>
                  <a:off x="3276602" y="1347784"/>
                  <a:ext cx="5714998" cy="862017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Налог на доходы физических лиц (НДФЛ)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" name="Стрелка вниз 4"/>
                <p:cNvSpPr/>
                <p:nvPr/>
              </p:nvSpPr>
              <p:spPr>
                <a:xfrm>
                  <a:off x="5876925" y="2209801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Группа 7"/>
              <p:cNvGrpSpPr/>
              <p:nvPr/>
            </p:nvGrpSpPr>
            <p:grpSpPr>
              <a:xfrm>
                <a:off x="3276603" y="3986210"/>
                <a:ext cx="5714998" cy="1162226"/>
                <a:chOff x="3276602" y="1347785"/>
                <a:chExt cx="5714998" cy="1162226"/>
              </a:xfrm>
            </p:grpSpPr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276602" y="1347785"/>
                  <a:ext cx="5714998" cy="734077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Единый налог на вменённый доход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" name="Стрелка вниз 11"/>
                <p:cNvSpPr/>
                <p:nvPr/>
              </p:nvSpPr>
              <p:spPr>
                <a:xfrm>
                  <a:off x="5876925" y="2081862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257175" y="119162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89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22,6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38127" y="396798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300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7" name="Стрелка вниз 16"/>
              <p:cNvSpPr/>
              <p:nvPr/>
            </p:nvSpPr>
            <p:spPr>
              <a:xfrm rot="16200000">
                <a:off x="2705101" y="1205823"/>
                <a:ext cx="419100" cy="723907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низ 17"/>
              <p:cNvSpPr/>
              <p:nvPr/>
            </p:nvSpPr>
            <p:spPr>
              <a:xfrm rot="16200000">
                <a:off x="2695578" y="3981771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57175" y="2651864"/>
              <a:ext cx="8734424" cy="969496"/>
            </a:xfrm>
            <a:prstGeom prst="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 57 % от уплаченного налога на доходы физических лиц организациями, предпринимателями и физическими лицами, зарегистрированными на территории Майского района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238127" y="5377036"/>
              <a:ext cx="8753472" cy="1014239"/>
            </a:xfrm>
            <a:prstGeom prst="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100 % от уплаченного единого налога на вмененный доход предпринимателями и организациями, зарегистрированными на территории Майского района </a:t>
              </a:r>
            </a:p>
            <a:p>
              <a:pPr algn="ctr"/>
              <a:endParaRPr lang="ru-RU" sz="19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19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124" y="119655"/>
            <a:ext cx="8753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каких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налоговых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доходов сформирован местный бюджет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127" y="1157936"/>
            <a:ext cx="8753474" cy="5385738"/>
            <a:chOff x="238127" y="1157936"/>
            <a:chExt cx="8753474" cy="5385738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38127" y="1157936"/>
              <a:ext cx="8753474" cy="3990500"/>
              <a:chOff x="238127" y="1157936"/>
              <a:chExt cx="8753474" cy="3990500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3276603" y="1157936"/>
                <a:ext cx="5714998" cy="1213965"/>
                <a:chOff x="3276602" y="1347785"/>
                <a:chExt cx="5714998" cy="1213965"/>
              </a:xfrm>
            </p:grpSpPr>
            <p:sp>
              <p:nvSpPr>
                <p:cNvPr id="2" name="Скругленный прямоугольник 1"/>
                <p:cNvSpPr/>
                <p:nvPr/>
              </p:nvSpPr>
              <p:spPr>
                <a:xfrm>
                  <a:off x="3276602" y="1347785"/>
                  <a:ext cx="5714998" cy="752300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Единый сельскохозяйственный налог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" name="Стрелка вниз 4"/>
                <p:cNvSpPr/>
                <p:nvPr/>
              </p:nvSpPr>
              <p:spPr>
                <a:xfrm>
                  <a:off x="5876925" y="2133601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Группа 7"/>
              <p:cNvGrpSpPr/>
              <p:nvPr/>
            </p:nvGrpSpPr>
            <p:grpSpPr>
              <a:xfrm>
                <a:off x="3276603" y="3986210"/>
                <a:ext cx="5714998" cy="1162226"/>
                <a:chOff x="3276602" y="1347785"/>
                <a:chExt cx="5714998" cy="1162226"/>
              </a:xfrm>
            </p:grpSpPr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276602" y="1347785"/>
                  <a:ext cx="5714998" cy="734077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Госпошлина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" name="Стрелка вниз 11"/>
                <p:cNvSpPr/>
                <p:nvPr/>
              </p:nvSpPr>
              <p:spPr>
                <a:xfrm>
                  <a:off x="5876925" y="2081862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238127" y="119162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875 тыс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. рублей</a:t>
                </a: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38127" y="396798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2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600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7" name="Стрелка вниз 16"/>
              <p:cNvSpPr/>
              <p:nvPr/>
            </p:nvSpPr>
            <p:spPr>
              <a:xfrm rot="16200000">
                <a:off x="2695578" y="1196300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низ 17"/>
              <p:cNvSpPr/>
              <p:nvPr/>
            </p:nvSpPr>
            <p:spPr>
              <a:xfrm rot="16200000">
                <a:off x="2695578" y="3981771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TextBox 1"/>
            <p:cNvSpPr txBox="1"/>
            <p:nvPr/>
          </p:nvSpPr>
          <p:spPr>
            <a:xfrm>
              <a:off x="238127" y="2371902"/>
              <a:ext cx="8753471" cy="1314274"/>
            </a:xfrm>
            <a:prstGeom prst="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50 % от уплаченного единого сельскохозяйственного налога организациями, крестьянско-фермерскими хозяйствами и физическими лицами, зарегистрированными на территории Майского района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238127" y="5225013"/>
              <a:ext cx="8753473" cy="1318661"/>
            </a:xfrm>
            <a:prstGeom prst="rect">
              <a:avLst/>
            </a:prstGeom>
            <a:solidFill>
              <a:srgbClr val="22108E"/>
            </a:solidFill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100 % от уплаченной  государственной пошлины по делам, рассматриваемым в судах общей юрисдикции, мировых судах, осуществляющих деятельность на территории Майского района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1891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124" y="119655"/>
            <a:ext cx="8753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каких неналоговых доходов сформирован местный бюджет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38127" y="1157936"/>
            <a:ext cx="8753474" cy="5357164"/>
            <a:chOff x="238127" y="1157936"/>
            <a:chExt cx="8753474" cy="535716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38127" y="1157936"/>
              <a:ext cx="8753474" cy="2523474"/>
              <a:chOff x="238126" y="1347785"/>
              <a:chExt cx="8753474" cy="2523474"/>
            </a:xfrm>
          </p:grpSpPr>
          <p:sp>
            <p:nvSpPr>
              <p:cNvPr id="2" name="Скругленный прямоугольник 1"/>
              <p:cNvSpPr/>
              <p:nvPr/>
            </p:nvSpPr>
            <p:spPr>
              <a:xfrm>
                <a:off x="3276602" y="1347785"/>
                <a:ext cx="5714998" cy="752300"/>
              </a:xfrm>
              <a:prstGeom prst="roundRect">
                <a:avLst/>
              </a:prstGeom>
              <a:solidFill>
                <a:srgbClr val="0000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Доход от оказания платных услуг</a:t>
                </a:r>
                <a:endPara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" name="TextBox 9"/>
              <p:cNvSpPr txBox="1"/>
              <p:nvPr/>
            </p:nvSpPr>
            <p:spPr>
              <a:xfrm>
                <a:off x="238126" y="2609375"/>
                <a:ext cx="8753474" cy="126188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ru-RU" sz="19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В бюджет зачисляется  100 % от уплаченных сумм за оказанные казёнными учреждениями Майского района услуги (родительская плата в детских садах, абонементное питание в школах, посещение </a:t>
                </a:r>
                <a:r>
                  <a:rPr lang="ru-RU" sz="1900" b="1" dirty="0" err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ФОКа</a:t>
                </a:r>
                <a:r>
                  <a:rPr lang="ru-RU" sz="19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, печать объявлений, рекламы в газете «Майские новости» и др.)</a:t>
                </a:r>
                <a:endParaRPr lang="ru-RU" sz="1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" name="Стрелка вниз 4"/>
              <p:cNvSpPr/>
              <p:nvPr/>
            </p:nvSpPr>
            <p:spPr>
              <a:xfrm>
                <a:off x="5876925" y="2133601"/>
                <a:ext cx="419100" cy="428149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276603" y="3986210"/>
              <a:ext cx="5714998" cy="1162226"/>
              <a:chOff x="3276602" y="1347785"/>
              <a:chExt cx="5714998" cy="1162226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3276602" y="1347785"/>
                <a:ext cx="5714998" cy="734077"/>
              </a:xfrm>
              <a:prstGeom prst="roundRect">
                <a:avLst/>
              </a:prstGeom>
              <a:solidFill>
                <a:srgbClr val="0000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Доход от реализации муниципального имущества</a:t>
                </a:r>
                <a:endPara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Стрелка вниз 11"/>
              <p:cNvSpPr/>
              <p:nvPr/>
            </p:nvSpPr>
            <p:spPr>
              <a:xfrm>
                <a:off x="5876925" y="2081862"/>
                <a:ext cx="419100" cy="428149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Скругленный прямоугольник 12"/>
            <p:cNvSpPr/>
            <p:nvPr/>
          </p:nvSpPr>
          <p:spPr>
            <a:xfrm>
              <a:off x="238127" y="1191627"/>
              <a:ext cx="2295523" cy="752300"/>
            </a:xfrm>
            <a:prstGeom prst="roundRect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21 млн 57 тыс. рублей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238127" y="3967987"/>
              <a:ext cx="2295523" cy="752300"/>
            </a:xfrm>
            <a:prstGeom prst="roundRect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 </a:t>
              </a:r>
              <a:r>
                <a:rPr lang="ru-RU" sz="20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млн </a:t>
              </a:r>
              <a:r>
                <a:rPr lang="ru-RU" sz="2000" b="1" dirty="0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542 </a:t>
              </a:r>
              <a:r>
                <a:rPr lang="ru-RU" sz="2000" b="1" dirty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тыс. рублей</a:t>
              </a:r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238127" y="5259377"/>
              <a:ext cx="8753472" cy="125572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100 % средств от уплаты за реализованное на торгах муниципальное имущество (не используемое или неэффективно используемое и включенное в  Прогнозный план приватизации)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Стрелка вниз 16"/>
            <p:cNvSpPr/>
            <p:nvPr/>
          </p:nvSpPr>
          <p:spPr>
            <a:xfrm rot="16200000">
              <a:off x="2695578" y="1196300"/>
              <a:ext cx="419100" cy="742954"/>
            </a:xfrm>
            <a:prstGeom prst="downArrow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16200000">
              <a:off x="2695578" y="3981771"/>
              <a:ext cx="419100" cy="742954"/>
            </a:xfrm>
            <a:prstGeom prst="downArrow">
              <a:avLst/>
            </a:prstGeom>
            <a:solidFill>
              <a:srgbClr val="0000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41891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124" y="119655"/>
            <a:ext cx="8753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каких неналоговых доходов сформирован местный бюджет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19074" y="1262711"/>
            <a:ext cx="8753477" cy="5033314"/>
            <a:chOff x="238124" y="1157936"/>
            <a:chExt cx="8753477" cy="5033314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38127" y="1157936"/>
              <a:ext cx="8753474" cy="3990500"/>
              <a:chOff x="238127" y="1157936"/>
              <a:chExt cx="8753474" cy="3990500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3276603" y="1157936"/>
                <a:ext cx="5714998" cy="1213965"/>
                <a:chOff x="3276602" y="1347785"/>
                <a:chExt cx="5714998" cy="1213965"/>
              </a:xfrm>
            </p:grpSpPr>
            <p:sp>
              <p:nvSpPr>
                <p:cNvPr id="2" name="Скругленный прямоугольник 1"/>
                <p:cNvSpPr/>
                <p:nvPr/>
              </p:nvSpPr>
              <p:spPr>
                <a:xfrm>
                  <a:off x="3276602" y="1347785"/>
                  <a:ext cx="5714998" cy="752300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Доход от сдачи в аренду земельных участков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" name="Стрелка вниз 4"/>
                <p:cNvSpPr/>
                <p:nvPr/>
              </p:nvSpPr>
              <p:spPr>
                <a:xfrm>
                  <a:off x="5876925" y="2133601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Группа 7"/>
              <p:cNvGrpSpPr/>
              <p:nvPr/>
            </p:nvGrpSpPr>
            <p:grpSpPr>
              <a:xfrm>
                <a:off x="3276603" y="3986210"/>
                <a:ext cx="5714998" cy="1162226"/>
                <a:chOff x="3276602" y="1347785"/>
                <a:chExt cx="5714998" cy="1162226"/>
              </a:xfrm>
            </p:grpSpPr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276602" y="1347785"/>
                  <a:ext cx="5714998" cy="734077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Доход от сдачи в аренду муниципального имущества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" name="Стрелка вниз 11"/>
                <p:cNvSpPr/>
                <p:nvPr/>
              </p:nvSpPr>
              <p:spPr>
                <a:xfrm>
                  <a:off x="5876925" y="2081862"/>
                  <a:ext cx="419100" cy="428149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238127" y="119162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9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917,6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38128" y="3986210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1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554,8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7" name="Стрелка вниз 16"/>
              <p:cNvSpPr/>
              <p:nvPr/>
            </p:nvSpPr>
            <p:spPr>
              <a:xfrm rot="16200000">
                <a:off x="2695578" y="1196300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низ 17"/>
              <p:cNvSpPr/>
              <p:nvPr/>
            </p:nvSpPr>
            <p:spPr>
              <a:xfrm rot="16200000">
                <a:off x="2695578" y="3981771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TextBox 1"/>
            <p:cNvSpPr txBox="1"/>
            <p:nvPr/>
          </p:nvSpPr>
          <p:spPr>
            <a:xfrm>
              <a:off x="238124" y="2371901"/>
              <a:ext cx="8753475" cy="1304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 Black" pitchFamily="34" charset="0"/>
                  <a:cs typeface="Times New Roman" pitchFamily="18" charset="0"/>
                </a:rPr>
                <a:t> </a:t>
              </a:r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В бюджет зачисляется плата за предоставленные в аренду земельные участки, собственность на которые не разграничена,  расположенные в границах сельских поселений Майского района,</a:t>
              </a:r>
            </a:p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размере 100 %, в границах г.п. Майский – 50 %</a:t>
              </a:r>
            </a:p>
            <a:p>
              <a:endParaRPr lang="ru-RU" sz="1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238128" y="5153194"/>
              <a:ext cx="8753471" cy="103805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плата за предоставленное в аренду имущество, находящееся в муниципальной собственности, </a:t>
              </a:r>
            </a:p>
            <a:p>
              <a:pPr algn="ctr"/>
              <a:r>
                <a:rPr lang="ru-RU" sz="19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размере 100 %</a:t>
              </a:r>
              <a:endPara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374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124" y="119655"/>
            <a:ext cx="8753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 каких неналоговых доходов сформирован местный бюджет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района на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</a:t>
            </a:r>
            <a:endParaRPr lang="ru-RU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124" y="1157936"/>
            <a:ext cx="8753478" cy="5433364"/>
            <a:chOff x="238124" y="1157936"/>
            <a:chExt cx="8753478" cy="5433364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38124" y="1157936"/>
              <a:ext cx="8753477" cy="4199228"/>
              <a:chOff x="238124" y="1157936"/>
              <a:chExt cx="8753477" cy="4199228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3276603" y="1157936"/>
                <a:ext cx="5714998" cy="1118539"/>
                <a:chOff x="3276602" y="1347785"/>
                <a:chExt cx="5714998" cy="1118539"/>
              </a:xfrm>
            </p:grpSpPr>
            <p:sp>
              <p:nvSpPr>
                <p:cNvPr id="2" name="Скругленный прямоугольник 1"/>
                <p:cNvSpPr/>
                <p:nvPr/>
              </p:nvSpPr>
              <p:spPr>
                <a:xfrm>
                  <a:off x="3276602" y="1347785"/>
                  <a:ext cx="5714998" cy="752300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Штрафы, санкции, возмещение ущерба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" name="Стрелка вниз 4"/>
                <p:cNvSpPr/>
                <p:nvPr/>
              </p:nvSpPr>
              <p:spPr>
                <a:xfrm>
                  <a:off x="5876925" y="2133601"/>
                  <a:ext cx="419100" cy="332723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Группа 7"/>
              <p:cNvGrpSpPr/>
              <p:nvPr/>
            </p:nvGrpSpPr>
            <p:grpSpPr>
              <a:xfrm>
                <a:off x="3276601" y="4262434"/>
                <a:ext cx="5714998" cy="1094730"/>
                <a:chOff x="3276600" y="1624009"/>
                <a:chExt cx="5714998" cy="1094730"/>
              </a:xfrm>
            </p:grpSpPr>
            <p:sp>
              <p:nvSpPr>
                <p:cNvPr id="9" name="Скругленный прямоугольник 8"/>
                <p:cNvSpPr/>
                <p:nvPr/>
              </p:nvSpPr>
              <p:spPr>
                <a:xfrm>
                  <a:off x="3276600" y="1624009"/>
                  <a:ext cx="5714998" cy="734077"/>
                </a:xfrm>
                <a:prstGeom prst="roundRect">
                  <a:avLst/>
                </a:prstGeom>
                <a:solidFill>
                  <a:srgbClr val="0000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400" b="1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Доход от продажи земельных участков</a:t>
                  </a:r>
                  <a:endParaRPr lang="ru-RU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" name="Стрелка вниз 11"/>
                <p:cNvSpPr/>
                <p:nvPr/>
              </p:nvSpPr>
              <p:spPr>
                <a:xfrm>
                  <a:off x="5924549" y="2400301"/>
                  <a:ext cx="419100" cy="318438"/>
                </a:xfrm>
                <a:prstGeom prst="downArrow">
                  <a:avLst/>
                </a:prstGeom>
                <a:solidFill>
                  <a:srgbClr val="00009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238127" y="1191627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1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700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238124" y="4234181"/>
                <a:ext cx="2295523" cy="752300"/>
              </a:xfrm>
              <a:prstGeom prst="roundRect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1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млн </a:t>
                </a:r>
                <a:r>
                  <a:rPr lang="ru-RU" sz="2000" b="1" dirty="0" smtClean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300 </a:t>
                </a:r>
                <a:r>
                  <a:rPr lang="ru-RU" sz="2000" b="1" dirty="0"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тыс. рублей</a:t>
                </a:r>
              </a:p>
            </p:txBody>
          </p:sp>
          <p:sp>
            <p:nvSpPr>
              <p:cNvPr id="17" name="Стрелка вниз 16"/>
              <p:cNvSpPr/>
              <p:nvPr/>
            </p:nvSpPr>
            <p:spPr>
              <a:xfrm rot="16200000">
                <a:off x="2695578" y="1196300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низ 17"/>
              <p:cNvSpPr/>
              <p:nvPr/>
            </p:nvSpPr>
            <p:spPr>
              <a:xfrm rot="16200000">
                <a:off x="2695579" y="4257995"/>
                <a:ext cx="419100" cy="742954"/>
              </a:xfrm>
              <a:prstGeom prst="downArrow">
                <a:avLst/>
              </a:prstGeom>
              <a:solidFill>
                <a:srgbClr val="00009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TextBox 1"/>
            <p:cNvSpPr txBox="1"/>
            <p:nvPr/>
          </p:nvSpPr>
          <p:spPr>
            <a:xfrm>
              <a:off x="238127" y="2315074"/>
              <a:ext cx="8753475" cy="175170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100 % от возмещения нецелевого использования бюджетных средств, административных штрафов за нарушение муниципальных правовых актов, а также штрафов, налагаемых должностными лицами муниципального контроля, 50 % от уплаты штрафов, постановления о наложении которых вынесены мировыми судьями и комиссиями по делам несовершеннолетних</a:t>
              </a:r>
              <a:endPara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238124" y="5360542"/>
              <a:ext cx="8753475" cy="12307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бюджет зачисляется плата от реализации земельных участков, собственность на которые не разграничена, расположенных в границах сельских поселений Майского района, в размере 100 %, </a:t>
              </a:r>
            </a:p>
            <a:p>
              <a:pPr algn="ctr"/>
              <a:r>
                <a:rPr lang="ru-RU" sz="1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границах г.п. Майский – 50 %</a:t>
              </a:r>
              <a:endPara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374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45398429"/>
              </p:ext>
            </p:extLst>
          </p:nvPr>
        </p:nvGraphicFramePr>
        <p:xfrm>
          <a:off x="0" y="1047750"/>
          <a:ext cx="8801101" cy="5563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824287" y="5791200"/>
            <a:ext cx="942975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0,1</a:t>
            </a:r>
            <a:r>
              <a:rPr lang="ru-RU" sz="1600" b="1" dirty="0" smtClean="0">
                <a:solidFill>
                  <a:schemeClr val="bg1"/>
                </a:solidFill>
                <a:latin typeface="Arial Black" pitchFamily="34" charset="0"/>
              </a:rPr>
              <a:t> %</a:t>
            </a:r>
            <a:endParaRPr lang="ru-RU" sz="16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9548" y="197941"/>
            <a:ext cx="870585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расходов местного бюджета Майского муниципального района</a:t>
            </a:r>
            <a:endParaRPr lang="ru-RU" sz="2800" b="1" cap="none" spc="0" dirty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4335662"/>
              </p:ext>
            </p:extLst>
          </p:nvPr>
        </p:nvGraphicFramePr>
        <p:xfrm>
          <a:off x="180974" y="1209674"/>
          <a:ext cx="8785126" cy="539115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238626"/>
                <a:gridCol w="909300"/>
                <a:gridCol w="909300"/>
                <a:gridCol w="909300"/>
                <a:gridCol w="909300"/>
                <a:gridCol w="909300"/>
              </a:tblGrid>
              <a:tr h="495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расходов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2018 г.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2019 </a:t>
                      </a:r>
                      <a:r>
                        <a:rPr lang="ru-RU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2020 </a:t>
                      </a:r>
                      <a:r>
                        <a:rPr lang="ru-RU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2021 </a:t>
                      </a:r>
                      <a:r>
                        <a:rPr lang="ru-RU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b="1" dirty="0">
                        <a:solidFill>
                          <a:srgbClr val="FFFFCC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27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432 240,1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458 163,1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931,3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357 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097,7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363 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436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489,7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367 000,2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367 000,2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37 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769,0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41 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738,7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01,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574,5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628,0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174,5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645,1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14 411,0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14 411,0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286,9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152,9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20 012,0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22 075,1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24 138,4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13 489,8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13 000,0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13 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95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487,7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487,7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Средства массовой информации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042,3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970,0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9,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3 959,0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3 959,0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049,2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714,0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64,0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3 342,0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6 642,0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83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330,7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491,1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1 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1 622,0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1 622,0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83,9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133,9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133,9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0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Условно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утвержденные расходы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4 300,0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8 800,0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3673" marR="4367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00075" y="171450"/>
            <a:ext cx="80772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cap="none" spc="0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Распределение бюджетных ассигнований по</a:t>
            </a: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разделам</a:t>
            </a:r>
            <a:r>
              <a:rPr lang="ru-RU" sz="2800" b="1" cap="none" spc="0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(тыс. руб.)</a:t>
            </a:r>
            <a:endParaRPr lang="ru-RU" sz="2800" b="1" cap="none" spc="0" dirty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10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5"/>
          <p:cNvSpPr>
            <a:spLocks noChangeArrowheads="1"/>
          </p:cNvSpPr>
          <p:nvPr/>
        </p:nvSpPr>
        <p:spPr bwMode="auto">
          <a:xfrm>
            <a:off x="395288" y="285750"/>
            <a:ext cx="8280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Структура земельной площади района (в % от общей  ̶  38 476 га)</a:t>
            </a:r>
          </a:p>
        </p:txBody>
      </p:sp>
      <p:graphicFrame>
        <p:nvGraphicFramePr>
          <p:cNvPr id="18435" name="Диаграмма 1"/>
          <p:cNvGraphicFramePr>
            <a:graphicFrameLocks/>
          </p:cNvGraphicFramePr>
          <p:nvPr/>
        </p:nvGraphicFramePr>
        <p:xfrm>
          <a:off x="452438" y="1433513"/>
          <a:ext cx="8418512" cy="5246687"/>
        </p:xfrm>
        <a:graphic>
          <a:graphicData uri="http://schemas.openxmlformats.org/presentationml/2006/ole">
            <p:oleObj spid="_x0000_s10259" r:id="rId3" imgW="8419306" imgH="5249111" progId="Excel.Sheet.8">
              <p:embed/>
            </p:oleObj>
          </a:graphicData>
        </a:graphic>
      </p:graphicFrame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468313" y="2276475"/>
            <a:ext cx="23749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chemeClr val="bg1"/>
                </a:solidFill>
                <a:latin typeface="Arial" charset="0"/>
              </a:rPr>
              <a:t>Категории земель: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92080" y="3573016"/>
            <a:ext cx="230425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>
                  <a:solidFill>
                    <a:srgbClr val="0066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26 999 га</a:t>
            </a:r>
          </a:p>
        </p:txBody>
      </p:sp>
      <p:grpSp>
        <p:nvGrpSpPr>
          <p:cNvPr id="18438" name="Группа 4"/>
          <p:cNvGrpSpPr>
            <a:grpSpLocks/>
          </p:cNvGrpSpPr>
          <p:nvPr/>
        </p:nvGrpSpPr>
        <p:grpSpPr bwMode="auto">
          <a:xfrm>
            <a:off x="3492500" y="3716338"/>
            <a:ext cx="5327650" cy="2808287"/>
            <a:chOff x="3491958" y="3716338"/>
            <a:chExt cx="5328192" cy="2809006"/>
          </a:xfrm>
        </p:grpSpPr>
        <p:sp>
          <p:nvSpPr>
            <p:cNvPr id="3" name="Выгнутая вправо стрелка 2"/>
            <p:cNvSpPr/>
            <p:nvPr/>
          </p:nvSpPr>
          <p:spPr>
            <a:xfrm>
              <a:off x="7596063" y="3716338"/>
              <a:ext cx="1224087" cy="2666094"/>
            </a:xfrm>
            <a:prstGeom prst="curvedLeftArrow">
              <a:avLst>
                <a:gd name="adj1" fmla="val 25000"/>
                <a:gd name="adj2" fmla="val 50000"/>
                <a:gd name="adj3" fmla="val 5575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3491958" y="5517232"/>
              <a:ext cx="4104378" cy="100811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800" b="1" dirty="0">
                  <a:ln>
                    <a:solidFill>
                      <a:sysClr val="windowText" lastClr="000000"/>
                    </a:solidFill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7 819 га, или 39,2% – в собственности РФ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0330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7651" y="122567"/>
            <a:ext cx="855628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Распределение бюджетных ассигнований 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группам видов расходов</a:t>
            </a:r>
            <a:endParaRPr lang="ru-RU" sz="1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3079342"/>
              </p:ext>
            </p:extLst>
          </p:nvPr>
        </p:nvGraphicFramePr>
        <p:xfrm>
          <a:off x="114300" y="1009650"/>
          <a:ext cx="885825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0974591"/>
              </p:ext>
            </p:extLst>
          </p:nvPr>
        </p:nvGraphicFramePr>
        <p:xfrm>
          <a:off x="123825" y="1171576"/>
          <a:ext cx="8964000" cy="561243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44000"/>
                <a:gridCol w="864000"/>
                <a:gridCol w="864000"/>
                <a:gridCol w="864000"/>
                <a:gridCol w="864000"/>
                <a:gridCol w="864000"/>
              </a:tblGrid>
              <a:tr h="670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20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20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2018 г. факт </a:t>
                      </a:r>
                      <a:endParaRPr lang="ru-RU" sz="16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2019 г. </a:t>
                      </a:r>
                      <a:r>
                        <a:rPr lang="ru-RU" sz="1600" b="1" u="none" strike="noStrike" dirty="0" err="1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уточн</a:t>
                      </a:r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план</a:t>
                      </a:r>
                      <a:endParaRPr lang="ru-RU" sz="16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г.</a:t>
                      </a:r>
                      <a:endParaRPr lang="ru-RU" sz="16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 г.</a:t>
                      </a:r>
                      <a:endParaRPr lang="ru-RU" sz="16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FFFF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г.</a:t>
                      </a:r>
                      <a:endParaRPr lang="ru-RU" sz="1600" b="1" i="0" u="none" strike="noStrike" dirty="0">
                        <a:solidFill>
                          <a:srgbClr val="FFFFCC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43941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ВСЕГО 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432 240,1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458 163,1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931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45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Фонд оплаты труда и иные выплаты персонала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324 571,2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336 705,5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351 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351 304,7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351 304,7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9287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Закупка товаров, работ и услуг для обеспечения </a:t>
                      </a:r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муниципальных </a:t>
                      </a:r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нужд 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74 131,8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88 226,1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132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75 875,2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79 228,7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64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Капитальные вложения в объекты </a:t>
                      </a:r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муниципальной </a:t>
                      </a:r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собственности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712,4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45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Социальное обеспечение и иные выплаты населению 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12 594,7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13 302,1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8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18 912,6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20 975,9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44001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Межбюджетные трансферты 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15 092,2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14 654,7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15 227,7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15 227,7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27268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Иные бюджетные ассигнования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5 850,2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4 562,3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9 766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5 285,2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5 285,2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27268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Предоставление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субсидий бюджетным, автономным учреждениям и иным некоммерческим организациям 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45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Условно </a:t>
                      </a:r>
                      <a:r>
                        <a:rPr lang="ru-RU" sz="18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утверждённые </a:t>
                      </a:r>
                      <a:r>
                        <a:rPr lang="ru-RU" sz="18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14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4 300,0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8 800,0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00" marR="4900" marT="49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7651" y="122567"/>
            <a:ext cx="85562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Распределение бюджетных ассигнований 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группам видов расходов (тыс. руб.)</a:t>
            </a:r>
          </a:p>
          <a:p>
            <a:pPr algn="ctr"/>
            <a:endParaRPr lang="ru-RU" sz="16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388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983490042"/>
              </p:ext>
            </p:extLst>
          </p:nvPr>
        </p:nvGraphicFramePr>
        <p:xfrm>
          <a:off x="0" y="1171574"/>
          <a:ext cx="9144000" cy="547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4301" y="257175"/>
            <a:ext cx="8762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Распределение бюджетных ассигнований 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группам экономического содержания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5372659"/>
              </p:ext>
            </p:extLst>
          </p:nvPr>
        </p:nvGraphicFramePr>
        <p:xfrm>
          <a:off x="95251" y="1362073"/>
          <a:ext cx="8915399" cy="5215736"/>
        </p:xfrm>
        <a:graphic>
          <a:graphicData uri="http://schemas.openxmlformats.org/drawingml/2006/table">
            <a:tbl>
              <a:tblPr/>
              <a:tblGrid>
                <a:gridCol w="3809999"/>
                <a:gridCol w="1021080"/>
                <a:gridCol w="1021080"/>
                <a:gridCol w="1021080"/>
                <a:gridCol w="1021080"/>
                <a:gridCol w="1021080"/>
              </a:tblGrid>
              <a:tr h="982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 </a:t>
                      </a: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2018 г.  </a:t>
                      </a:r>
                      <a:r>
                        <a:rPr lang="ru-RU" sz="1800" b="1" i="0" u="none" strike="noStrike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факт </a:t>
                      </a:r>
                      <a:endParaRPr lang="ru-RU" sz="1800" b="1" i="0" u="none" strike="noStrike" dirty="0">
                        <a:solidFill>
                          <a:srgbClr val="FFFF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2019 г. </a:t>
                      </a:r>
                      <a:r>
                        <a:rPr lang="ru-RU" sz="1800" b="1" i="0" u="none" strike="noStrike" dirty="0" err="1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уточн</a:t>
                      </a:r>
                      <a:r>
                        <a:rPr lang="ru-RU" sz="1800" b="1" i="0" u="none" strike="noStrike" dirty="0" smtClean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. план </a:t>
                      </a:r>
                      <a:endParaRPr lang="ru-RU" sz="1800" b="1" i="0" u="none" strike="noStrike" dirty="0">
                        <a:solidFill>
                          <a:srgbClr val="FFFF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2020 г.</a:t>
                      </a: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2021 г.</a:t>
                      </a: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CC"/>
                          </a:solidFill>
                          <a:latin typeface="Arial" pitchFamily="34" charset="0"/>
                          <a:cs typeface="Arial" pitchFamily="34" charset="0"/>
                        </a:rPr>
                        <a:t>2022 г.</a:t>
                      </a:r>
                    </a:p>
                  </a:txBody>
                  <a:tcPr marL="7269" marR="7269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 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432 240,1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458 163,1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551 931,3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470 905,4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480 822,2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Оплата труда, начисления на выплаты по оплате труда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324 444,4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336 591,7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351 </a:t>
                      </a:r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270,6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351 082,7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351 082,7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Иные расходы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29 582,9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40 515,8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115 088,8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33 083,9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40 937,4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Продукты питания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25 342,0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26 479,4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23 321,7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24 929,5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24 929,5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Коммунальные услуги</a:t>
                      </a:r>
                      <a:endParaRPr lang="ru-RU" sz="18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22 702,0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23 883,7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24 725,4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24 573,0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24 573,0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Социальные выплаты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12 594,7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13 302,1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18 837,7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18 912,6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20 975,9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Межбюджетные трансферты 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15 092,2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14 654,7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15 </a:t>
                      </a:r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697,7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15 227,7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15 227,7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  <a:tr h="52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Горюче-смазочные материалы (в т.ч. </a:t>
                      </a:r>
                      <a:r>
                        <a:rPr lang="ru-RU" sz="18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на подвоз </a:t>
                      </a: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детей)</a:t>
                      </a:r>
                    </a:p>
                  </a:txBody>
                  <a:tcPr marL="72000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2 481,9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2 735,7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989,4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3 096,0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3 096,0</a:t>
                      </a:r>
                    </a:p>
                  </a:txBody>
                  <a:tcPr marL="7269" marR="36000" marT="7269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4301" y="266700"/>
            <a:ext cx="887729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Распределение бюджетных ассигнований </a:t>
            </a:r>
          </a:p>
          <a:p>
            <a:pPr algn="ctr"/>
            <a:r>
              <a:rPr lang="ru-RU" sz="2600" b="1" dirty="0" smtClean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группам экономического содержания (тыс. руб.)</a:t>
            </a:r>
            <a:endParaRPr lang="ru-RU" sz="2600" b="1" dirty="0">
              <a:ln w="1905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9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80329" y="2386310"/>
            <a:ext cx="5201295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 smtClean="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Цели программы: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предупреждение, выявление и пресечение террористической и экстремистской деятельности и минимизация её последствий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выявление и устранение причин и условий, способствующих осуществлению террористической и экстремистской деятельности, в пределах полномочий Майского муниципального района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обеспечение антитеррористической защищённости подведомственных организаций</a:t>
            </a:r>
          </a:p>
          <a:p>
            <a:pPr>
              <a:buFontTx/>
              <a:buChar char="-"/>
            </a:pPr>
            <a:endParaRPr lang="ru-RU" sz="2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0820" y="1162051"/>
            <a:ext cx="8890779" cy="5555128"/>
            <a:chOff x="100820" y="1162051"/>
            <a:chExt cx="8890779" cy="555512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00820" y="1162051"/>
              <a:ext cx="8890779" cy="8382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Муниципальная программа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r>
                <a:rPr lang="ru-RU" sz="2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«Профилактика терроризма и экстремизма в Майском муниципальном районе Кабардино-Балкарской Республики» на 2016-2020 годы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(утверждена п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остановлением </a:t>
              </a:r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местной администрации Майского муниципального района от 10.11.2015 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№ 168)</a:t>
              </a:r>
              <a:endPara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381625" y="2486026"/>
              <a:ext cx="3609974" cy="22002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381624" y="4778187"/>
              <a:ext cx="3609974" cy="1938992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</a:t>
              </a:r>
            </a:p>
            <a:p>
              <a:pPr algn="ctr"/>
              <a:r>
                <a:rPr lang="ru-RU" sz="24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58</a:t>
              </a:r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 тыс. рублей</a:t>
              </a:r>
              <a:endParaRPr lang="ru-RU" sz="24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0330" y="1117300"/>
            <a:ext cx="8811270" cy="5608791"/>
            <a:chOff x="180330" y="1117300"/>
            <a:chExt cx="8811270" cy="560879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80330" y="1117300"/>
              <a:ext cx="8811270" cy="8382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2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  <a:cs typeface="Arial" pitchFamily="34" charset="0"/>
                </a:rPr>
                <a:t>Муниципальная программа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2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  <a:cs typeface="Arial" pitchFamily="34" charset="0"/>
                </a:rPr>
                <a:t> «Комплексные меры противодействия злоупотреблению наркотиками и их незаконному обороту в Майском  муниципальном районе Кабардино-Балкарской Республики»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2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  <a:cs typeface="Arial" pitchFamily="34" charset="0"/>
                </a:rPr>
                <a:t>на 2016-2020 годы</a:t>
              </a:r>
            </a:p>
            <a:p>
              <a:pPr algn="ctr"/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(утверждена постановлением </a:t>
              </a:r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местной администрации </a:t>
              </a:r>
            </a:p>
            <a:p>
              <a:pPr algn="ctr"/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Майского муниципального района от 30.10.2015 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№ 163)</a:t>
              </a:r>
              <a:endPara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80331" y="2803613"/>
              <a:ext cx="5191770" cy="36317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ru-RU" sz="2300" b="1" dirty="0" smtClean="0">
                  <a:solidFill>
                    <a:srgbClr val="FFFFCC"/>
                  </a:solidFill>
                  <a:latin typeface="Arial" pitchFamily="34" charset="0"/>
                  <a:cs typeface="Arial" pitchFamily="34" charset="0"/>
                </a:rPr>
                <a:t>Цели программы: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3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создание системы противодействия незаконному обороту наркотиков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3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профилактика потребления наркотиков различными категориями населения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3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предупреждение правонарушений, связанных  с наркотиками</a:t>
              </a:r>
              <a:endParaRPr lang="ru-RU" sz="23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31150" y="2779503"/>
              <a:ext cx="3410309" cy="24782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531150" y="5402652"/>
              <a:ext cx="3410309" cy="1323439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</a:t>
              </a:r>
            </a:p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71 тыс. рублей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229" y="2686592"/>
            <a:ext cx="5534671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 программы: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формирование условий для укрепления и развития в Майском районе гражданского общества и достижения гражданского согласия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повышение культуры межконфессионального общения, снижение межэтнической напряжённости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распространение идей духовного единства, дружбы народов, межэтнического согласия и патриотизма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09550" y="1123951"/>
            <a:ext cx="8810626" cy="5551741"/>
            <a:chOff x="209550" y="1123951"/>
            <a:chExt cx="8810626" cy="555174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09550" y="1123951"/>
              <a:ext cx="8810626" cy="8382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Муниципальная программа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«Гармонизация межнациональных отношений, укрепление единства Российской Федерации и работа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с некоммерческими организациями и казачеством</a:t>
              </a: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»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на 2018-2020 годы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(утверждена 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постановлением </a:t>
              </a:r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местной администрации </a:t>
              </a:r>
            </a:p>
            <a:p>
              <a:pPr algn="ctr"/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Майского муниципального района от 28.09.2017 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cs typeface="Arial" pitchFamily="34" charset="0"/>
                </a:rPr>
                <a:t>№ 157)</a:t>
              </a:r>
              <a:endParaRPr lang="ru-RU" sz="20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79878" y="2745209"/>
              <a:ext cx="3143250" cy="21621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79878" y="5044476"/>
              <a:ext cx="3142277" cy="1631216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</a:t>
              </a:r>
            </a:p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35 тыс. рублей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2707" y="736689"/>
            <a:ext cx="8820793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Муниципальная программа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«Доступная среда в Майском муниципальном районе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Кабардино-Балкарской Республики» на 2016-2020 годы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(утверждена </a:t>
            </a:r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постановлением местной администрации </a:t>
            </a:r>
          </a:p>
          <a:p>
            <a:pPr algn="ctr"/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Майского муниципального района от 30.10.2015 №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164)</a:t>
            </a:r>
            <a:endParaRPr lang="ru-RU" sz="2000" b="1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038725" y="2095500"/>
            <a:ext cx="3905250" cy="4309716"/>
            <a:chOff x="5038725" y="2114550"/>
            <a:chExt cx="3905250" cy="446211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038725" y="2114550"/>
              <a:ext cx="3905250" cy="23812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038725" y="4637674"/>
              <a:ext cx="3905250" cy="1938992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 </a:t>
              </a:r>
            </a:p>
            <a:p>
              <a:pPr algn="ctr"/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54 тыс. рублей</a:t>
              </a:r>
              <a:endParaRPr lang="ru-RU" sz="24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80332" y="2472035"/>
            <a:ext cx="499174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Цель программы:</a:t>
            </a: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для инвалидов и других маломобильных групп населения Майского муниципального района Кабардино-Балкарской Республики доступной и комфортной среды жизнедеятельности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3517" y="695065"/>
            <a:ext cx="8839844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«Профилактика коррупции в Майском муниципальном районе» на 2017-2020 годы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(утверждена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постановлением </a:t>
            </a:r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местной администрации</a:t>
            </a:r>
          </a:p>
          <a:p>
            <a:pPr algn="ctr"/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Майского муниципального района от 20.10.2016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168)</a:t>
            </a:r>
            <a:endParaRPr lang="ru-RU" sz="2000" b="1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94410" y="2133898"/>
            <a:ext cx="3425765" cy="220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594409" y="4570203"/>
            <a:ext cx="3425765" cy="1938992"/>
          </a:xfrm>
          <a:prstGeom prst="rect">
            <a:avLst/>
          </a:prstGeom>
          <a:solidFill>
            <a:srgbClr val="0000FF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Объём финансирования из местного бюджета района на 2020 год –  </a:t>
            </a:r>
          </a:p>
          <a:p>
            <a:pPr algn="ctr"/>
            <a:r>
              <a:rPr lang="ru-RU" sz="2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53 тыс. руб</a:t>
            </a: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лей</a:t>
            </a:r>
            <a:endParaRPr lang="ru-RU" sz="2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3517" y="1962448"/>
            <a:ext cx="5306069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 программы: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устранение причин, порождающих коррупцию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противодействие условиям, способствующим распространению коррупции в местной администрации Майского района и её отраслевых управлениях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обеспечение защиты прав и законных интересов граждан и организаций от негативных проявлений,  связанных с коррупцией, а также повышение уровня доверия граждан к органам муниципальной власти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вовлечение граждан Майского района в реализацию основных направлений предупреждения коррупции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6993" y="657226"/>
            <a:ext cx="8839844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Муниципальная программа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«Профилактика правонарушений в Майском муниципальном районе» на 2016-2020 годы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(утверждена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постановлением </a:t>
            </a:r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местной администрации Майского муниципального района от 30.10.2015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162)</a:t>
            </a:r>
            <a:endParaRPr lang="ru-RU" sz="2000" b="1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80332" y="2100560"/>
            <a:ext cx="8806505" cy="4401205"/>
            <a:chOff x="180332" y="2100560"/>
            <a:chExt cx="8806505" cy="440120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219824" y="2100560"/>
              <a:ext cx="2381251" cy="2476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004867" y="4819650"/>
              <a:ext cx="2981970" cy="1631216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</a:t>
              </a:r>
            </a:p>
            <a:p>
              <a:pPr algn="ctr"/>
              <a:r>
                <a:rPr lang="ru-RU" sz="20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82 тыс. руб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лей</a:t>
              </a:r>
              <a:endParaRPr lang="ru-RU" sz="20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0332" y="2100560"/>
              <a:ext cx="5824536" cy="44012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ru-RU" sz="2000" b="1" dirty="0" smtClean="0">
                  <a:solidFill>
                    <a:srgbClr val="FFFFCC"/>
                  </a:solidFill>
                  <a:latin typeface="Arial" pitchFamily="34" charset="0"/>
                  <a:cs typeface="Arial" pitchFamily="34" charset="0"/>
                </a:rPr>
                <a:t>Цели программы: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укрепление общественного порядка и общественной безопасности в районе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вовлечение в работу по предупреждению правонарушений общественных объединений, предприятий, учреждений, организаций всех форм собственности и населения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ru-RU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повышение роли и ответственности территориальных органов федеральных органов исполнительной власти, органов местного самоуправления в работе по профилактике правонарушений</a:t>
              </a:r>
              <a:endPara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59" name="Object 1"/>
          <p:cNvGraphicFramePr>
            <a:graphicFrameLocks noChangeAspect="1"/>
          </p:cNvGraphicFramePr>
          <p:nvPr/>
        </p:nvGraphicFramePr>
        <p:xfrm>
          <a:off x="395288" y="1773238"/>
          <a:ext cx="8208962" cy="4824412"/>
        </p:xfrm>
        <a:graphic>
          <a:graphicData uri="http://schemas.openxmlformats.org/presentationml/2006/ole">
            <p:oleObj spid="_x0000_s11283" r:id="rId3" imgW="8205927" imgH="4822354" progId="Excel.Sheet.8">
              <p:embed/>
            </p:oleObj>
          </a:graphicData>
        </a:graphic>
      </p:graphicFrame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395288" y="188913"/>
            <a:ext cx="83534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sz="3200" b="1">
                <a:solidFill>
                  <a:srgbClr val="FFFF00"/>
                </a:solidFill>
                <a:latin typeface="Arial" charset="0"/>
              </a:rPr>
              <a:t>Структура земель сельскохозяйственного назначения </a:t>
            </a:r>
          </a:p>
          <a:p>
            <a:pPr algn="ctr" eaLnBrk="1" hangingPunct="1"/>
            <a:r>
              <a:rPr lang="ru-RU" sz="3200" b="1">
                <a:solidFill>
                  <a:srgbClr val="FFFF00"/>
                </a:solidFill>
                <a:latin typeface="Arial" charset="0"/>
              </a:rPr>
              <a:t>по форме собственности (в %)</a:t>
            </a:r>
          </a:p>
        </p:txBody>
      </p:sp>
    </p:spTree>
    <p:extLst>
      <p:ext uri="{BB962C8B-B14F-4D97-AF65-F5344CB8AC3E}">
        <p14:creationId xmlns:p14="http://schemas.microsoft.com/office/powerpoint/2010/main" xmlns="" val="78904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0332" y="971551"/>
            <a:ext cx="8839844" cy="5681126"/>
            <a:chOff x="180332" y="971551"/>
            <a:chExt cx="8839844" cy="568112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80332" y="971551"/>
              <a:ext cx="8839844" cy="8382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Муниципальная программа 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r>
                <a:rPr lang="ru-RU" sz="23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«Развитие и поддержка малого и среднего  предпринимательства в Майском муниципальном районе Кабардино-Балкарской Республики» на 2016-2020 годы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(утверждена </a:t>
              </a:r>
              <a:r>
                <a:rPr lang="ru-RU" sz="24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постановлением </a:t>
              </a:r>
              <a:r>
                <a:rPr lang="ru-RU" sz="24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местной администрации</a:t>
              </a:r>
            </a:p>
            <a:p>
              <a:pPr algn="ctr"/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Майского муниципального района от 19.10.2015 </a:t>
              </a:r>
              <a:r>
                <a:rPr lang="ru-RU" sz="20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№ </a:t>
              </a:r>
              <a:r>
                <a:rPr lang="ru-RU" sz="2000" b="1" dirty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151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71250" y="2405360"/>
              <a:ext cx="3088257" cy="217616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771248" y="4718110"/>
              <a:ext cx="3088257" cy="1785104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2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Объём финансирования из местного бюджета района на 2020 год – </a:t>
              </a:r>
            </a:p>
            <a:p>
              <a:pPr algn="ctr"/>
              <a:r>
                <a:rPr lang="ru-RU" sz="2200" b="1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50</a:t>
              </a:r>
              <a:r>
                <a:rPr lang="ru-RU" sz="22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тыс. рублей</a:t>
              </a:r>
              <a:endParaRPr lang="ru-RU" sz="22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0332" y="2405360"/>
              <a:ext cx="5267969" cy="424731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ru-RU" b="1" dirty="0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Цели программы: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повышение темпов развития малого и среднего предпринимательства, как одного из факторов социально-экономического развития Майского муниципального района 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увеличение доли участия субъектов малого и среднего предпринимательства в формировании ВВП района 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повышение социальной эффективности деятельности субъектов малого и среднего предпринимательства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вовлечение широких слоёв населения в предпринимательскую деятельность</a:t>
              </a:r>
            </a:p>
            <a:p>
              <a:endPara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2528" y="114300"/>
            <a:ext cx="8874099" cy="6582727"/>
            <a:chOff x="172528" y="114300"/>
            <a:chExt cx="8874099" cy="658272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91259" y="4758035"/>
              <a:ext cx="8626418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/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Национальные проекты планируют меры, </a:t>
              </a:r>
              <a:r>
                <a:rPr lang="ru-RU" sz="2400" b="1" cap="none" spc="0" dirty="0" smtClean="0">
                  <a:ln w="1905"/>
                  <a:solidFill>
                    <a:srgbClr val="26129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о</a:t>
              </a:r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направленные на решение «точечных» проблем в затрагиваемых сферах, и денежные средства выделяются не на абстрактное «развитие отрасли», </a:t>
              </a:r>
            </a:p>
            <a:p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а на конкретные цели</a:t>
              </a:r>
              <a:endParaRPr lang="ru-RU" sz="24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333373" y="1619250"/>
              <a:ext cx="4376650" cy="1362075"/>
            </a:xfrm>
            <a:prstGeom prst="round2DiagRect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4848044" y="1619250"/>
              <a:ext cx="4097547" cy="1362075"/>
            </a:xfrm>
            <a:prstGeom prst="round2Diag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72528" y="114300"/>
              <a:ext cx="8816199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 algn="ctr"/>
              <a:r>
                <a:rPr lang="ru-RU" sz="2800" b="1" cap="none" spc="0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Национальные проекты, </a:t>
              </a:r>
              <a:r>
                <a:rPr lang="ru-RU" sz="28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реализуемые </a:t>
              </a:r>
            </a:p>
            <a:p>
              <a:pPr indent="361950" algn="ctr"/>
              <a:r>
                <a:rPr lang="ru-RU" sz="28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местной администрацией </a:t>
              </a:r>
            </a:p>
            <a:p>
              <a:pPr indent="361950" algn="ctr"/>
              <a:r>
                <a:rPr lang="ru-RU" sz="2800" b="1" dirty="0" smtClean="0">
                  <a:ln w="1905"/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Майского муниципального района</a:t>
              </a:r>
              <a:endParaRPr lang="ru-RU" sz="2800" b="1" cap="none" spc="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2309" y="3188375"/>
              <a:ext cx="8684318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361950"/>
              <a:r>
                <a:rPr lang="ru-RU" sz="2400" b="1" cap="none" spc="0" dirty="0" smtClean="0">
                  <a:ln w="1905"/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Национальный проект </a:t>
              </a:r>
              <a:r>
                <a:rPr lang="ru-RU" sz="2400" b="1" cap="none" spc="0" dirty="0" smtClean="0">
                  <a:ln w="1905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– это комплексная программа мероприятий, направленная на стабилизацию положения в той или иной сфере жизнедеятельности нации</a:t>
              </a:r>
              <a:endParaRPr lang="ru-RU" sz="2400" b="1" cap="none" spc="0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333373" y="3352800"/>
              <a:ext cx="1" cy="317739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333373" y="3111003"/>
              <a:ext cx="51499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*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33374" y="4657725"/>
              <a:ext cx="51499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*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5720462"/>
              </p:ext>
            </p:extLst>
          </p:nvPr>
        </p:nvGraphicFramePr>
        <p:xfrm>
          <a:off x="0" y="1065841"/>
          <a:ext cx="9143999" cy="5671371"/>
        </p:xfrm>
        <a:graphic>
          <a:graphicData uri="http://schemas.openxmlformats.org/drawingml/2006/table">
            <a:tbl>
              <a:tblPr/>
              <a:tblGrid>
                <a:gridCol w="340468"/>
                <a:gridCol w="5573949"/>
                <a:gridCol w="885217"/>
                <a:gridCol w="770651"/>
                <a:gridCol w="874286"/>
                <a:gridCol w="699428"/>
              </a:tblGrid>
              <a:tr h="22859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п/п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20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мероприятий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2019 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2020 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1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Общая сумма средств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т.ч. 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мест. 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бюджет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Общая сумма средств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т.ч.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мест. 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бюджет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</a:t>
                      </a: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Федеральный проект «Современная школа»</a:t>
                      </a: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1.1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Создание Центров образования цифрового и гуманитарного профилей «Точка роста»: 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334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1)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МКОУ СОШ № 8 ст. Котляревской и МКОУ СОШ № 9 ст. Александровской 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421,3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7269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2)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базе МКОУ «Средняя общеобразовательная школа № 3 с углубленным изучением отдельных предметов г. Майского» и МКОУ «Лицей № 7 им. Шуры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Козуб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с.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Ново-Ивановского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»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603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2.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Продолжение реализации ведомственного проекта «Создание в общеобразовательных организациях Российской Федерации, расположенных в сельской местности, условий для занятия физической культурой и спортом»</a:t>
                      </a: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000" dirty="0">
                        <a:solidFill>
                          <a:srgbClr val="000099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27055" marR="2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000" dirty="0">
                        <a:solidFill>
                          <a:srgbClr val="000099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27055" marR="2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2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Капитальный ремонт спортивного зала МКОУ СОШ № 6 с. Октябрьского 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1 130,9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722" marR="27722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56,5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722" marR="27722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242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Федеральный проект «Социальная активность»</a:t>
                      </a: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000" dirty="0">
                        <a:solidFill>
                          <a:srgbClr val="000099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27055" marR="2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000" dirty="0">
                        <a:solidFill>
                          <a:srgbClr val="000099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27055" marR="270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61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Создание ресурсного центра добровольчества (</a:t>
                      </a:r>
                      <a:r>
                        <a:rPr lang="ru-RU" sz="1400" b="1" spc="1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волонтёрства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 на базе МУ «Управление образования местной администрации Майского муниципального района»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7722" marR="27722" marT="36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722" marR="27722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722" marR="27722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201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ИТОГО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1 673,2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598,8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055" marR="2705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937985" y="738485"/>
            <a:ext cx="12590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 рублей</a:t>
            </a:r>
            <a:endParaRPr lang="ru-RU" sz="1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775" y="180975"/>
            <a:ext cx="8715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Реализация мероприятий нацпроекта «Образование»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789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983011"/>
              </p:ext>
            </p:extLst>
          </p:nvPr>
        </p:nvGraphicFramePr>
        <p:xfrm>
          <a:off x="219075" y="1331238"/>
          <a:ext cx="8772526" cy="5208471"/>
        </p:xfrm>
        <a:graphic>
          <a:graphicData uri="http://schemas.openxmlformats.org/drawingml/2006/table">
            <a:tbl>
              <a:tblPr/>
              <a:tblGrid>
                <a:gridCol w="358625"/>
                <a:gridCol w="4851552"/>
                <a:gridCol w="1085850"/>
                <a:gridCol w="752475"/>
                <a:gridCol w="1000125"/>
                <a:gridCol w="723899"/>
              </a:tblGrid>
              <a:tr h="25905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п/п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20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мероприятий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2019 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2020 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1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Всего сметная стоимость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т.ч.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мест. 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бюджет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Всего сметная стоимость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т.ч.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мест. 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бюджет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36000" marB="3600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294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</a:t>
                      </a: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Федеральный проект «Спорт - норма жизни»</a:t>
                      </a: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1.1</a:t>
                      </a: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Региональный проект «Создание для всех категорий и групп населения условий для занятий физической культурой и спортом, массовым спортом, повышение уровня обеспеченности населения объектами спорта,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подготовка спортивного резерва» </a:t>
                      </a: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1)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строительство многофункциональной уличной спортивной площадки с искусственным покрытием с комплексом для воркаута на территории МКОУ СОШ № 5 г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Майского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894,0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117,9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981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2)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строительство многофункциональной уличной спортивной площадки с искусственным покрытием с комплексом для воркаута на территории МКОУ «Лицей № 7 им. Ш. Козуб»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</a:t>
                      </a: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Ново-Ивановское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 </a:t>
                      </a: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894,0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117,9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7712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3)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строительство полноразмерного футбольного поля с искусственным покрытием на территории МКУ «Спортивная школа» г. Майского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9 119,3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182,4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108E"/>
                    </a:solidFill>
                  </a:tcPr>
                </a:tc>
              </a:tr>
              <a:tr h="2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ИТОГО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20 907,3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25900" algn="l"/>
                        </a:tabLst>
                      </a:pPr>
                      <a:r>
                        <a:rPr lang="ru-RU" sz="1400" b="1" spc="1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418,2</a:t>
                      </a:r>
                      <a:endParaRPr lang="ru-RU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5035" marR="25035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642710" y="992803"/>
            <a:ext cx="125906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 рублей</a:t>
            </a:r>
            <a:endParaRPr lang="ru-RU" sz="1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50" y="285750"/>
            <a:ext cx="8715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Реализация мероприятий нацпроекта «Демография»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23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03643" y="95492"/>
            <a:ext cx="8775515" cy="6439551"/>
            <a:chOff x="203643" y="95492"/>
            <a:chExt cx="8775515" cy="643955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86032" y="1631092"/>
              <a:ext cx="7348152" cy="44896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107538" y="2556986"/>
              <a:ext cx="6952735" cy="21621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Муниципальное учреждение «Управление финансов местной администрации Майского муниципального района»</a:t>
              </a:r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81037" y="4719161"/>
              <a:ext cx="7805738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Контактная информация</a:t>
              </a:r>
              <a:endPara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361115, КБР, г. Майский, ул</a:t>
              </a:r>
              <a:r>
                <a:rPr lang="ru-RU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. Энгельса</a:t>
              </a: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, 68</a:t>
              </a:r>
              <a:endPara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тел.: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+7(866)33-22-3-97</a:t>
              </a:r>
              <a:endPara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ru-RU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 </a:t>
              </a:r>
              <a:r>
                <a: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uprfin.maysk@kbr.ru</a:t>
              </a:r>
              <a:endPara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290" name="Picture 2" descr="http://kbrria.ru/sites/default/files/field/image/47277_145387813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4194" y="204495"/>
              <a:ext cx="3399423" cy="226025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2" name="Picture 4" descr="C:\Users\user\Desktop\cover3d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43" y="95492"/>
              <a:ext cx="1807789" cy="2478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3" name="Picture 5" descr="C:\Users\user\Desktop\byudzhetnyy_kodeks_rf_1_10484449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1388" y="95492"/>
              <a:ext cx="1837770" cy="2478261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569325" cy="82073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Численность населения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38 685 человек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(на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января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года)</a:t>
            </a:r>
          </a:p>
        </p:txBody>
      </p:sp>
      <p:graphicFrame>
        <p:nvGraphicFramePr>
          <p:cNvPr id="4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88002267"/>
              </p:ext>
            </p:extLst>
          </p:nvPr>
        </p:nvGraphicFramePr>
        <p:xfrm>
          <a:off x="215899" y="2133601"/>
          <a:ext cx="8640763" cy="3301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4213" y="1412875"/>
            <a:ext cx="7704137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женщин – 54,5%, мужчин – 45,5%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476375" y="692150"/>
            <a:ext cx="0" cy="6492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524750" y="731838"/>
            <a:ext cx="0" cy="647700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4458391"/>
              </p:ext>
            </p:extLst>
          </p:nvPr>
        </p:nvGraphicFramePr>
        <p:xfrm>
          <a:off x="132494" y="5560861"/>
          <a:ext cx="8807573" cy="920369"/>
        </p:xfrm>
        <a:graphic>
          <a:graphicData uri="http://schemas.openxmlformats.org/drawingml/2006/table">
            <a:tbl>
              <a:tblPr/>
              <a:tblGrid>
                <a:gridCol w="1722939"/>
                <a:gridCol w="1166913"/>
                <a:gridCol w="1155939"/>
                <a:gridCol w="1250830"/>
                <a:gridCol w="1276710"/>
                <a:gridCol w="1181819"/>
                <a:gridCol w="1052423"/>
              </a:tblGrid>
              <a:tr h="315398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Численность населения, </a:t>
                      </a:r>
                    </a:p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человек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2017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2018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2019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2020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2021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2022 г.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</a:tr>
              <a:tr h="315398">
                <a:tc vMerge="1"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38 981</a:t>
                      </a: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38 685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38 289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38 572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38 672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38 965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969" marR="5969" marT="5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813A5"/>
                    </a:solidFill>
                  </a:tcPr>
                </a:tc>
              </a:tr>
            </a:tbl>
          </a:graphicData>
        </a:graphic>
      </p:graphicFrame>
      <p:grpSp>
        <p:nvGrpSpPr>
          <p:cNvPr id="15" name="Группа 14"/>
          <p:cNvGrpSpPr/>
          <p:nvPr/>
        </p:nvGrpSpPr>
        <p:grpSpPr>
          <a:xfrm>
            <a:off x="175628" y="5543908"/>
            <a:ext cx="8726832" cy="947468"/>
            <a:chOff x="175628" y="5543908"/>
            <a:chExt cx="8726832" cy="947468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863306" y="5883213"/>
              <a:ext cx="70391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81155" y="6469810"/>
              <a:ext cx="8721305" cy="215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175628" y="5543908"/>
              <a:ext cx="8721305" cy="215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8902460" y="5543908"/>
              <a:ext cx="0" cy="925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75628" y="5565474"/>
              <a:ext cx="0" cy="925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05196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640762" cy="6477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Плотность населения (чел. / м²) </a:t>
            </a:r>
            <a:endParaRPr lang="ru-RU" sz="36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25039127"/>
              </p:ext>
            </p:extLst>
          </p:nvPr>
        </p:nvGraphicFramePr>
        <p:xfrm>
          <a:off x="468313" y="1341438"/>
          <a:ext cx="8496300" cy="491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172" name="Диаграмма 2"/>
          <p:cNvGraphicFramePr>
            <a:graphicFrameLocks/>
          </p:cNvGraphicFramePr>
          <p:nvPr/>
        </p:nvGraphicFramePr>
        <p:xfrm>
          <a:off x="3225800" y="1938338"/>
          <a:ext cx="5789613" cy="4165600"/>
        </p:xfrm>
        <a:graphic>
          <a:graphicData uri="http://schemas.openxmlformats.org/presentationml/2006/ole">
            <p:oleObj spid="_x0000_s2071" name="Диаграмма" r:id="rId4" imgW="5791702" imgH="4163929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4830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575" y="260350"/>
            <a:ext cx="7993063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Коэффициент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рождаемости и смертности 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Майском районе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(на 1000 чел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.)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52041260"/>
              </p:ext>
            </p:extLst>
          </p:nvPr>
        </p:nvGraphicFramePr>
        <p:xfrm>
          <a:off x="198408" y="1311215"/>
          <a:ext cx="8747183" cy="5279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2227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14673</TotalTime>
  <Words>4535</Words>
  <Application>Microsoft Office PowerPoint</Application>
  <PresentationFormat>Экран (4:3)</PresentationFormat>
  <Paragraphs>1036</Paragraphs>
  <Slides>64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64</vt:i4>
      </vt:variant>
    </vt:vector>
  </HeadingPairs>
  <TitlesOfParts>
    <vt:vector size="67" baseType="lpstr">
      <vt:lpstr>Тема Office</vt:lpstr>
      <vt:lpstr>Лист Microsoft Office Excel 97-2003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Численность населения – 38 685 человек (на 1 января 2020 года)</vt:lpstr>
      <vt:lpstr>Плотность населения (чел. / м²) </vt:lpstr>
      <vt:lpstr>Слайд 9</vt:lpstr>
      <vt:lpstr>Слайд 10</vt:lpstr>
      <vt:lpstr>Занятость и безработица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Сфера образования</vt:lpstr>
      <vt:lpstr>Дополнительное образование детей</vt:lpstr>
      <vt:lpstr>Сфера культуры</vt:lpstr>
      <vt:lpstr>Сфера физкультуры и спорта</vt:lpstr>
      <vt:lpstr>Сфера здравоохранения</vt:lpstr>
      <vt:lpstr>Сфера социальной защиты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Константин Владимирович Лузгин</dc:creator>
  <cp:lastModifiedBy>Администратор</cp:lastModifiedBy>
  <cp:revision>1354</cp:revision>
  <cp:lastPrinted>2020-05-15T07:14:59Z</cp:lastPrinted>
  <dcterms:created xsi:type="dcterms:W3CDTF">2016-04-07T10:14:48Z</dcterms:created>
  <dcterms:modified xsi:type="dcterms:W3CDTF">2020-06-18T08:31:02Z</dcterms:modified>
</cp:coreProperties>
</file>