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rawings/drawing4.xml" ContentType="application/vnd.openxmlformats-officedocument.drawingml.chartshape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harts/chart7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rawings/drawing5.xml" ContentType="application/vnd.openxmlformats-officedocument.drawingml.chartshape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charts/chart4.xml" ContentType="application/vnd.openxmlformats-officedocument.drawingml.chart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09" r:id="rId2"/>
    <p:sldId id="310" r:id="rId3"/>
    <p:sldId id="308" r:id="rId4"/>
    <p:sldId id="264" r:id="rId5"/>
    <p:sldId id="324" r:id="rId6"/>
    <p:sldId id="311" r:id="rId7"/>
    <p:sldId id="267" r:id="rId8"/>
    <p:sldId id="268" r:id="rId9"/>
    <p:sldId id="269" r:id="rId10"/>
    <p:sldId id="271" r:id="rId11"/>
    <p:sldId id="270" r:id="rId12"/>
    <p:sldId id="312" r:id="rId13"/>
    <p:sldId id="313" r:id="rId14"/>
    <p:sldId id="314" r:id="rId15"/>
    <p:sldId id="274" r:id="rId16"/>
    <p:sldId id="275" r:id="rId17"/>
    <p:sldId id="276" r:id="rId18"/>
    <p:sldId id="282" r:id="rId19"/>
    <p:sldId id="283" r:id="rId20"/>
    <p:sldId id="316" r:id="rId21"/>
    <p:sldId id="315" r:id="rId22"/>
    <p:sldId id="317" r:id="rId23"/>
    <p:sldId id="318" r:id="rId24"/>
    <p:sldId id="320" r:id="rId25"/>
    <p:sldId id="323" r:id="rId26"/>
    <p:sldId id="326" r:id="rId27"/>
    <p:sldId id="298" r:id="rId28"/>
    <p:sldId id="299" r:id="rId29"/>
    <p:sldId id="302" r:id="rId30"/>
    <p:sldId id="303" r:id="rId31"/>
    <p:sldId id="304" r:id="rId32"/>
    <p:sldId id="325" r:id="rId33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37AB"/>
    <a:srgbClr val="54F2CC"/>
    <a:srgbClr val="F79443"/>
    <a:srgbClr val="59D2D5"/>
    <a:srgbClr val="003E6C"/>
    <a:srgbClr val="005C2A"/>
    <a:srgbClr val="FF4747"/>
  </p:clrMru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963" autoAdjust="0"/>
  </p:normalViewPr>
  <p:slideViewPr>
    <p:cSldViewPr>
      <p:cViewPr varScale="1">
        <p:scale>
          <a:sx n="98" d="100"/>
          <a:sy n="98" d="100"/>
        </p:scale>
        <p:origin x="-1920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9644465313395525E-2"/>
          <c:y val="1.4285714285714318E-2"/>
          <c:w val="0.8198050759710086"/>
          <c:h val="0.94761904761904936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Профицит</c:v>
                </c:pt>
              </c:strCache>
            </c:strRef>
          </c:tx>
          <c:spPr>
            <a:solidFill>
              <a:srgbClr val="FFFF00"/>
            </a:solidFill>
            <a:scene3d>
              <a:camera prst="orthographicFront"/>
              <a:lightRig rig="threePt" dir="t"/>
            </a:scene3d>
            <a:sp3d prstMaterial="dkEdge">
              <a:bevelT w="165100" prst="coolSlant"/>
            </a:sp3d>
          </c:spPr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2.2999999999999998</c:v>
                </c:pt>
                <c:pt idx="1">
                  <c:v>12.600000000000023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54F2CC"/>
            </a:solidFill>
            <a:scene3d>
              <a:camera prst="orthographicFront"/>
              <a:lightRig rig="threePt" dir="t"/>
            </a:scene3d>
            <a:sp3d prstMaterial="dkEdge">
              <a:bevelT w="165100" prst="coolSlant"/>
              <a:bevelB w="114300" prst="artDeco"/>
            </a:sp3d>
          </c:spPr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432.2</c:v>
                </c:pt>
                <c:pt idx="1">
                  <c:v>452.2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E537AB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434.5</c:v>
                </c:pt>
                <c:pt idx="1">
                  <c:v>464.8</c:v>
                </c:pt>
              </c:numCache>
            </c:numRef>
          </c:val>
        </c:ser>
        <c:shape val="box"/>
        <c:axId val="47985792"/>
        <c:axId val="49808512"/>
        <c:axId val="51196352"/>
      </c:bar3DChart>
      <c:catAx>
        <c:axId val="47985792"/>
        <c:scaling>
          <c:orientation val="minMax"/>
        </c:scaling>
        <c:delete val="1"/>
        <c:axPos val="b"/>
        <c:numFmt formatCode="General" sourceLinked="1"/>
        <c:tickLblPos val="none"/>
        <c:crossAx val="49808512"/>
        <c:crosses val="autoZero"/>
        <c:auto val="1"/>
        <c:lblAlgn val="ctr"/>
        <c:lblOffset val="100"/>
      </c:catAx>
      <c:valAx>
        <c:axId val="49808512"/>
        <c:scaling>
          <c:orientation val="minMax"/>
        </c:scaling>
        <c:delete val="1"/>
        <c:axPos val="l"/>
        <c:majorGridlines>
          <c:spPr>
            <a:ln w="1270" cmpd="sng">
              <a:solidFill>
                <a:srgbClr val="4F81BD">
                  <a:shade val="50000"/>
                  <a:alpha val="0"/>
                </a:srgbClr>
              </a:solidFill>
              <a:headEnd w="sm" len="sm"/>
              <a:tailEnd w="sm" len="sm"/>
            </a:ln>
          </c:spPr>
        </c:majorGridlines>
        <c:numFmt formatCode="General" sourceLinked="1"/>
        <c:tickLblPos val="none"/>
        <c:crossAx val="47985792"/>
        <c:crosses val="autoZero"/>
        <c:crossBetween val="between"/>
      </c:valAx>
      <c:serAx>
        <c:axId val="51196352"/>
        <c:scaling>
          <c:orientation val="minMax"/>
        </c:scaling>
        <c:delete val="1"/>
        <c:axPos val="b"/>
        <c:tickLblPos val="none"/>
        <c:crossAx val="49808512"/>
        <c:crosses val="autoZero"/>
      </c:serAx>
    </c:plotArea>
    <c:legend>
      <c:legendPos val="r"/>
      <c:legendEntry>
        <c:idx val="0"/>
        <c:txPr>
          <a:bodyPr/>
          <a:lstStyle/>
          <a:p>
            <a:pPr>
              <a:defRPr>
                <a:solidFill>
                  <a:schemeClr val="bg1"/>
                </a:solidFill>
                <a:effectLst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63500">
                    <a:srgbClr val="4F81BD">
                      <a:satMod val="175000"/>
                      <a:alpha val="40000"/>
                    </a:srgbClr>
                  </a:glow>
                </a:effectLst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>
                <a:solidFill>
                  <a:schemeClr val="bg1"/>
                </a:solidFill>
                <a:effectLst/>
              </a:defRPr>
            </a:pPr>
            <a:endParaRPr lang="ru-RU"/>
          </a:p>
        </c:txPr>
      </c:legendEntry>
      <c:layout>
        <c:manualLayout>
          <c:xMode val="edge"/>
          <c:yMode val="edge"/>
          <c:x val="0.79686929615449686"/>
          <c:y val="0.32706467941507461"/>
          <c:w val="0.17560776806568887"/>
          <c:h val="0.55539426321709784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view3D>
      <c:rAngAx val="1"/>
    </c:view3D>
    <c:floor>
      <c:spPr>
        <a:noFill/>
        <a:ln w="6350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2796527182576239E-2"/>
          <c:y val="3.8065429321334825E-2"/>
          <c:w val="0.8968365260611495"/>
          <c:h val="0.7787705286839176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год</c:v>
                </c:pt>
              </c:strCache>
            </c:strRef>
          </c:tx>
          <c:dLbls>
            <c:dLbl>
              <c:idx val="0"/>
              <c:layout>
                <c:manualLayout>
                  <c:x val="-4.2387249915225847E-3"/>
                  <c:y val="-2.186079048618410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A9A-4F42-A7A0-30196F4F91D3}"/>
                </c:ext>
              </c:extLst>
            </c:dLbl>
            <c:dLbl>
              <c:idx val="1"/>
              <c:layout>
                <c:manualLayout>
                  <c:x val="-3.1790437436419678E-3"/>
                  <c:y val="-4.153550192374970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A9A-4F42-A7A0-30196F4F91D3}"/>
                </c:ext>
              </c:extLst>
            </c:dLbl>
            <c:dLbl>
              <c:idx val="2"/>
              <c:layout>
                <c:manualLayout>
                  <c:x val="-3.1790437436419279E-3"/>
                  <c:y val="-4.809373906960478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A9A-4F42-A7A0-30196F4F91D3}"/>
                </c:ext>
              </c:extLst>
            </c:dLbl>
            <c:dLbl>
              <c:idx val="3"/>
              <c:layout>
                <c:manualLayout>
                  <c:x val="0"/>
                  <c:y val="-4.809373906960478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A9A-4F42-A7A0-30196F4F91D3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налог на доходы физических лиц</c:v>
                </c:pt>
                <c:pt idx="1">
                  <c:v>единый налог на вмененный доход</c:v>
                </c:pt>
                <c:pt idx="2">
                  <c:v>единый сельскохозяйственный налог</c:v>
                </c:pt>
                <c:pt idx="3">
                  <c:v>госпошлина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85.3</c:v>
                </c:pt>
                <c:pt idx="1">
                  <c:v>4.8</c:v>
                </c:pt>
                <c:pt idx="2">
                  <c:v>0.9</c:v>
                </c:pt>
                <c:pt idx="3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A9A-4F42-A7A0-30196F4F91D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 год</c:v>
                </c:pt>
              </c:strCache>
            </c:strRef>
          </c:tx>
          <c:dLbls>
            <c:dLbl>
              <c:idx val="0"/>
              <c:layout>
                <c:manualLayout>
                  <c:x val="2.119362495761275E-3"/>
                  <c:y val="-3.060510668065773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A9A-4F42-A7A0-30196F4F91D3}"/>
                </c:ext>
              </c:extLst>
            </c:dLbl>
            <c:dLbl>
              <c:idx val="1"/>
              <c:layout>
                <c:manualLayout>
                  <c:x val="6.3580874872838531E-3"/>
                  <c:y val="-3.934942287513117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A9A-4F42-A7A0-30196F4F91D3}"/>
                </c:ext>
              </c:extLst>
            </c:dLbl>
            <c:dLbl>
              <c:idx val="2"/>
              <c:layout>
                <c:manualLayout>
                  <c:x val="1.0596812478806375E-3"/>
                  <c:y val="-4.809373906960478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A9A-4F42-A7A0-30196F4F91D3}"/>
                </c:ext>
              </c:extLst>
            </c:dLbl>
            <c:dLbl>
              <c:idx val="3"/>
              <c:layout>
                <c:manualLayout>
                  <c:x val="2.119362495761275E-3"/>
                  <c:y val="-4.590766002098660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A9A-4F42-A7A0-30196F4F91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налог на доходы физических лиц</c:v>
                </c:pt>
                <c:pt idx="1">
                  <c:v>единый налог на вмененный доход</c:v>
                </c:pt>
                <c:pt idx="2">
                  <c:v>единый сельскохозяйственный налог</c:v>
                </c:pt>
                <c:pt idx="3">
                  <c:v>госпошлина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92.6</c:v>
                </c:pt>
                <c:pt idx="1">
                  <c:v>5.3</c:v>
                </c:pt>
                <c:pt idx="2">
                  <c:v>0.9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A9A-4F42-A7A0-30196F4F91D3}"/>
            </c:ext>
          </c:extLst>
        </c:ser>
        <c:shape val="cylinder"/>
        <c:axId val="124923264"/>
        <c:axId val="124937344"/>
        <c:axId val="0"/>
      </c:bar3DChart>
      <c:catAx>
        <c:axId val="124923264"/>
        <c:scaling>
          <c:orientation val="minMax"/>
        </c:scaling>
        <c:delete val="1"/>
        <c:axPos val="b"/>
        <c:numFmt formatCode="General" sourceLinked="0"/>
        <c:tickLblPos val="none"/>
        <c:crossAx val="124937344"/>
        <c:crosses val="autoZero"/>
        <c:auto val="1"/>
        <c:lblAlgn val="ctr"/>
        <c:lblOffset val="50"/>
      </c:catAx>
      <c:valAx>
        <c:axId val="124937344"/>
        <c:scaling>
          <c:orientation val="minMax"/>
        </c:scaling>
        <c:delete val="1"/>
        <c:axPos val="l"/>
        <c:numFmt formatCode="General" sourceLinked="1"/>
        <c:tickLblPos val="none"/>
        <c:crossAx val="124923264"/>
        <c:crosses val="autoZero"/>
        <c:crossBetween val="between"/>
      </c:valAx>
      <c:spPr>
        <a:noFill/>
        <a:ln>
          <a:noFill/>
        </a:ln>
      </c:spPr>
    </c:plotArea>
    <c:legend>
      <c:legendPos val="t"/>
      <c:legendEntry>
        <c:idx val="0"/>
        <c:txPr>
          <a:bodyPr/>
          <a:lstStyle/>
          <a:p>
            <a:pPr>
              <a:defRPr sz="2400">
                <a:solidFill>
                  <a:srgbClr val="FFFF00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>
                <a:solidFill>
                  <a:srgbClr val="FFFF00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22312659091481843"/>
          <c:y val="0.16176984959776186"/>
          <c:w val="0.26384467180799998"/>
          <c:h val="0.36891220018011961"/>
        </c:manualLayout>
      </c:layout>
      <c:txPr>
        <a:bodyPr/>
        <a:lstStyle/>
        <a:p>
          <a:pPr>
            <a:defRPr sz="2400">
              <a:solidFill>
                <a:srgbClr val="FFFF00"/>
              </a:solidFill>
              <a:latin typeface="Georgia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view3D>
      <c:rAngAx val="1"/>
    </c:view3D>
    <c:floor>
      <c:spPr>
        <a:noFill/>
        <a:ln w="6350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964785651793524E-4"/>
          <c:y val="0.11219390650493012"/>
          <c:w val="0.97426706036745359"/>
          <c:h val="0.668410122721146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год - 34 млн рублей</c:v>
                </c:pt>
              </c:strCache>
            </c:strRef>
          </c:tx>
          <c:dLbls>
            <c:dLbl>
              <c:idx val="0"/>
              <c:layout>
                <c:manualLayout>
                  <c:x val="-4.238724991522589E-3"/>
                  <c:y val="-2.186079048618411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E68-421B-80F7-378A6451CC81}"/>
                </c:ext>
              </c:extLst>
            </c:dLbl>
            <c:dLbl>
              <c:idx val="1"/>
              <c:layout>
                <c:manualLayout>
                  <c:x val="-4.2207185039370093E-3"/>
                  <c:y val="-2.126516280059588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E68-421B-80F7-378A6451CC81}"/>
                </c:ext>
              </c:extLst>
            </c:dLbl>
            <c:dLbl>
              <c:idx val="2"/>
              <c:layout>
                <c:manualLayout>
                  <c:x val="-3.1790518372703538E-3"/>
                  <c:y val="-3.683248208838760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E68-421B-80F7-378A6451CC81}"/>
                </c:ext>
              </c:extLst>
            </c:dLbl>
            <c:dLbl>
              <c:idx val="3"/>
              <c:layout>
                <c:manualLayout>
                  <c:x val="0"/>
                  <c:y val="-4.809373906960478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E68-421B-80F7-378A6451CC81}"/>
                </c:ext>
              </c:extLst>
            </c:dLbl>
            <c:dLbl>
              <c:idx val="4"/>
              <c:layout>
                <c:manualLayout>
                  <c:x val="0"/>
                  <c:y val="-1.801801801801802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E68-421B-80F7-378A6451CC81}"/>
                </c:ext>
              </c:extLst>
            </c:dLbl>
            <c:dLbl>
              <c:idx val="5"/>
              <c:layout>
                <c:manualLayout>
                  <c:x val="0"/>
                  <c:y val="-1.576576576576585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E68-421B-80F7-378A6451CC8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аренда земли</c:v>
                </c:pt>
                <c:pt idx="1">
                  <c:v>аренда имущества</c:v>
                </c:pt>
                <c:pt idx="2">
                  <c:v>доходы от оказания платных услуг</c:v>
                </c:pt>
                <c:pt idx="3">
                  <c:v>доходы от реализации</c:v>
                </c:pt>
                <c:pt idx="4">
                  <c:v>штрафы</c:v>
                </c:pt>
                <c:pt idx="5">
                  <c:v>прочие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7.8</c:v>
                </c:pt>
                <c:pt idx="1">
                  <c:v>0.9</c:v>
                </c:pt>
                <c:pt idx="2">
                  <c:v>19.8</c:v>
                </c:pt>
                <c:pt idx="3">
                  <c:v>3.8</c:v>
                </c:pt>
                <c:pt idx="4">
                  <c:v>1.6</c:v>
                </c:pt>
                <c:pt idx="5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E68-421B-80F7-378A6451CC8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 год - 41,1 млн рублей</c:v>
                </c:pt>
              </c:strCache>
            </c:strRef>
          </c:tx>
          <c:dLbls>
            <c:dLbl>
              <c:idx val="0"/>
              <c:layout>
                <c:manualLayout>
                  <c:x val="2.119362495761275E-3"/>
                  <c:y val="-3.060510668065774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E68-421B-80F7-378A6451CC81}"/>
                </c:ext>
              </c:extLst>
            </c:dLbl>
            <c:dLbl>
              <c:idx val="1"/>
              <c:layout>
                <c:manualLayout>
                  <c:x val="5.3164370078740194E-3"/>
                  <c:y val="-2.583617081648588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E68-421B-80F7-378A6451CC81}"/>
                </c:ext>
              </c:extLst>
            </c:dLbl>
            <c:dLbl>
              <c:idx val="2"/>
              <c:layout>
                <c:manualLayout>
                  <c:x val="2.1893044619422718E-2"/>
                  <c:y val="-3.908473434063985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E68-421B-80F7-378A6451CC81}"/>
                </c:ext>
              </c:extLst>
            </c:dLbl>
            <c:dLbl>
              <c:idx val="3"/>
              <c:layout>
                <c:manualLayout>
                  <c:x val="2.1193405511811146E-3"/>
                  <c:y val="-3.239412640987444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3E68-421B-80F7-378A6451CC81}"/>
                </c:ext>
              </c:extLst>
            </c:dLbl>
            <c:dLbl>
              <c:idx val="4"/>
              <c:layout>
                <c:manualLayout>
                  <c:x val="7.2916666666666971E-3"/>
                  <c:y val="-1.801801801801802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E68-421B-80F7-378A6451CC81}"/>
                </c:ext>
              </c:extLst>
            </c:dLbl>
            <c:dLbl>
              <c:idx val="5"/>
              <c:layout>
                <c:manualLayout>
                  <c:x val="0"/>
                  <c:y val="-2.477477477477487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3E68-421B-80F7-378A6451CC8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аренда земли</c:v>
                </c:pt>
                <c:pt idx="1">
                  <c:v>аренда имущества</c:v>
                </c:pt>
                <c:pt idx="2">
                  <c:v>доходы от оказания платных услуг</c:v>
                </c:pt>
                <c:pt idx="3">
                  <c:v>доходы от реализации</c:v>
                </c:pt>
                <c:pt idx="4">
                  <c:v>штрафы</c:v>
                </c:pt>
                <c:pt idx="5">
                  <c:v>прочие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10.5</c:v>
                </c:pt>
                <c:pt idx="1">
                  <c:v>0.9</c:v>
                </c:pt>
                <c:pt idx="2">
                  <c:v>19.8</c:v>
                </c:pt>
                <c:pt idx="3">
                  <c:v>8.1</c:v>
                </c:pt>
                <c:pt idx="4">
                  <c:v>1.5</c:v>
                </c:pt>
                <c:pt idx="5">
                  <c:v>0.30000000000000032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3E68-421B-80F7-378A6451CC81}"/>
            </c:ext>
          </c:extLst>
        </c:ser>
        <c:shape val="cylinder"/>
        <c:axId val="186851712"/>
        <c:axId val="186853248"/>
        <c:axId val="0"/>
      </c:bar3DChart>
      <c:catAx>
        <c:axId val="186851712"/>
        <c:scaling>
          <c:orientation val="minMax"/>
        </c:scaling>
        <c:delete val="1"/>
        <c:axPos val="b"/>
        <c:numFmt formatCode="General" sourceLinked="0"/>
        <c:tickLblPos val="none"/>
        <c:crossAx val="186853248"/>
        <c:crosses val="autoZero"/>
        <c:auto val="1"/>
        <c:lblAlgn val="ctr"/>
        <c:lblOffset val="50"/>
      </c:catAx>
      <c:valAx>
        <c:axId val="186853248"/>
        <c:scaling>
          <c:orientation val="minMax"/>
        </c:scaling>
        <c:delete val="1"/>
        <c:axPos val="l"/>
        <c:numFmt formatCode="General" sourceLinked="1"/>
        <c:tickLblPos val="none"/>
        <c:crossAx val="186851712"/>
        <c:crosses val="autoZero"/>
        <c:crossBetween val="between"/>
      </c:valAx>
      <c:spPr>
        <a:noFill/>
        <a:ln>
          <a:noFill/>
        </a:ln>
      </c:spPr>
    </c:plotArea>
    <c:legend>
      <c:legendPos val="t"/>
      <c:layout>
        <c:manualLayout>
          <c:xMode val="edge"/>
          <c:yMode val="edge"/>
          <c:x val="0.61535050306211725"/>
          <c:y val="0.10725260693764649"/>
          <c:w val="0.3379544783464597"/>
          <c:h val="0.37917376037454892"/>
        </c:manualLayout>
      </c:layout>
      <c:txPr>
        <a:bodyPr/>
        <a:lstStyle/>
        <a:p>
          <a:pPr>
            <a:defRPr sz="2000">
              <a:solidFill>
                <a:srgbClr val="FFFF00"/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190"/>
      <c:perspective val="30"/>
    </c:view3D>
    <c:plotArea>
      <c:layout>
        <c:manualLayout>
          <c:layoutTarget val="inner"/>
          <c:xMode val="edge"/>
          <c:yMode val="edge"/>
          <c:x val="0"/>
          <c:y val="0.1125"/>
          <c:w val="0.59791666666666599"/>
          <c:h val="0.5812499999999994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/>
                      <a:t>Налог на доходы физических </a:t>
                    </a:r>
                    <a:r>
                      <a:rPr lang="ru-RU" smtClean="0"/>
                      <a:t>лиц-92,6</a:t>
                    </a:r>
                    <a:endParaRPr lang="ru-RU"/>
                  </a:p>
                </c:rich>
              </c:tx>
              <c:showVal val="1"/>
              <c:showCatName val="1"/>
            </c:dLbl>
            <c:dLbl>
              <c:idx val="1"/>
              <c:layout>
                <c:manualLayout>
                  <c:x val="3.5770669291338583E-2"/>
                  <c:y val="-0.102918553149606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Единый </a:t>
                    </a:r>
                    <a:r>
                      <a:rPr lang="ru-RU" dirty="0"/>
                      <a:t>сельхоз </a:t>
                    </a:r>
                    <a:r>
                      <a:rPr lang="ru-RU" dirty="0" smtClean="0"/>
                      <a:t>налог- </a:t>
                    </a:r>
                    <a:r>
                      <a:rPr lang="ru-RU" dirty="0"/>
                      <a:t>0,9</a:t>
                    </a:r>
                  </a:p>
                </c:rich>
              </c:tx>
              <c:showVal val="1"/>
              <c:showCatName val="1"/>
            </c:dLbl>
            <c:dLbl>
              <c:idx val="2"/>
              <c:layout>
                <c:manualLayout>
                  <c:x val="7.9319143700787395E-2"/>
                  <c:y val="4.441387795275597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ЕНВД- </a:t>
                    </a:r>
                    <a:r>
                      <a:rPr lang="ru-RU" dirty="0"/>
                      <a:t>5,3</a:t>
                    </a:r>
                  </a:p>
                </c:rich>
              </c:tx>
              <c:showVal val="1"/>
              <c:showCatName val="1"/>
            </c:dLbl>
            <c:dLbl>
              <c:idx val="3"/>
              <c:layout>
                <c:manualLayout>
                  <c:x val="4.6276902887139107E-2"/>
                  <c:y val="0.1620903051181102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Госпошлина- </a:t>
                    </a:r>
                    <a:r>
                      <a:rPr lang="ru-RU" dirty="0"/>
                      <a:t>2,8</a:t>
                    </a:r>
                  </a:p>
                </c:rich>
              </c:tx>
              <c:showVal val="1"/>
              <c:showCatName val="1"/>
            </c:dLbl>
            <c:dLbl>
              <c:idx val="4"/>
              <c:layout>
                <c:manualLayout>
                  <c:x val="-1.0272145669291341E-2"/>
                  <c:y val="0.23393405511811038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Доходы от сдачи в аренду имущества и земельных </a:t>
                    </a:r>
                    <a:r>
                      <a:rPr lang="ru-RU" dirty="0" smtClean="0"/>
                      <a:t>участков- </a:t>
                    </a:r>
                    <a:r>
                      <a:rPr lang="ru-RU" dirty="0"/>
                      <a:t>11,4</a:t>
                    </a:r>
                  </a:p>
                </c:rich>
              </c:tx>
              <c:showVal val="1"/>
              <c:showCatName val="1"/>
            </c:dLbl>
            <c:dLbl>
              <c:idx val="5"/>
              <c:layout>
                <c:manualLayout>
                  <c:x val="-9.8803477690288743E-2"/>
                  <c:y val="0.2249187992125984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Доходы </a:t>
                    </a:r>
                    <a:r>
                      <a:rPr lang="ru-RU" dirty="0"/>
                      <a:t>от оказания платных </a:t>
                    </a:r>
                    <a:r>
                      <a:rPr lang="ru-RU" dirty="0" smtClean="0"/>
                      <a:t>услуг- </a:t>
                    </a:r>
                    <a:r>
                      <a:rPr lang="ru-RU" dirty="0"/>
                      <a:t>19,8</a:t>
                    </a:r>
                  </a:p>
                </c:rich>
              </c:tx>
              <c:showVal val="1"/>
              <c:showCatName val="1"/>
            </c:dLbl>
            <c:dLbl>
              <c:idx val="6"/>
              <c:layout>
                <c:manualLayout>
                  <c:x val="-4.6398047900262473E-2"/>
                  <c:y val="9.640698818897651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Доходы </a:t>
                    </a:r>
                    <a:r>
                      <a:rPr lang="ru-RU" dirty="0"/>
                      <a:t>от реализации имущества и земельных </a:t>
                    </a:r>
                    <a:r>
                      <a:rPr lang="ru-RU" dirty="0" smtClean="0"/>
                      <a:t>участков- </a:t>
                    </a:r>
                    <a:r>
                      <a:rPr lang="ru-RU" dirty="0"/>
                      <a:t>8,1</a:t>
                    </a:r>
                  </a:p>
                </c:rich>
              </c:tx>
              <c:showVal val="1"/>
              <c:showCatName val="1"/>
            </c:dLbl>
            <c:dLbl>
              <c:idx val="7"/>
              <c:layout>
                <c:manualLayout>
                  <c:x val="-7.7685039370078743E-2"/>
                  <c:y val="0.1003132381889763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Денежные </a:t>
                    </a:r>
                    <a:r>
                      <a:rPr lang="ru-RU" dirty="0"/>
                      <a:t>взыскания, </a:t>
                    </a:r>
                    <a:r>
                      <a:rPr lang="ru-RU" dirty="0" smtClean="0"/>
                      <a:t>штрафы- </a:t>
                    </a:r>
                    <a:r>
                      <a:rPr lang="ru-RU" dirty="0"/>
                      <a:t>1,5</a:t>
                    </a:r>
                  </a:p>
                </c:rich>
              </c:tx>
              <c:showVal val="1"/>
              <c:showCatName val="1"/>
            </c:dLbl>
            <c:dLbl>
              <c:idx val="8"/>
              <c:layout>
                <c:manualLayout>
                  <c:x val="-8.9359005905511824E-2"/>
                  <c:y val="-8.3804133858267765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Прочие неналоговые </a:t>
                    </a:r>
                    <a:r>
                      <a:rPr lang="ru-RU" dirty="0" smtClean="0"/>
                      <a:t>доходы-0,2</a:t>
                    </a:r>
                    <a:endParaRPr lang="ru-RU" dirty="0"/>
                  </a:p>
                </c:rich>
              </c:tx>
              <c:showVal val="1"/>
              <c:showCatName val="1"/>
            </c:dLbl>
            <c:spPr>
              <a:noFill/>
            </c:spPr>
            <c:txPr>
              <a:bodyPr/>
              <a:lstStyle/>
              <a:p>
                <a:pPr>
                  <a:defRPr sz="13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</c:dLbls>
          <c:cat>
            <c:strRef>
              <c:f>Лист1!$A$2:$A$10</c:f>
              <c:strCache>
                <c:ptCount val="9"/>
                <c:pt idx="0">
                  <c:v>Налог на доходы физических лиц</c:v>
                </c:pt>
                <c:pt idx="1">
                  <c:v>Единый сельхоз налог</c:v>
                </c:pt>
                <c:pt idx="2">
                  <c:v>ЕНВД</c:v>
                </c:pt>
                <c:pt idx="3">
                  <c:v>Госпошлина</c:v>
                </c:pt>
                <c:pt idx="4">
                  <c:v>Доходы от сдачи в аренду имущества и земельных участков</c:v>
                </c:pt>
                <c:pt idx="5">
                  <c:v>Доходы от оказания платных услуг</c:v>
                </c:pt>
                <c:pt idx="6">
                  <c:v>Доходы от реализации имущества и земельных участков</c:v>
                </c:pt>
                <c:pt idx="7">
                  <c:v>Денежные взыскания, штрафы</c:v>
                </c:pt>
                <c:pt idx="8">
                  <c:v>Прочие неналоговые доходы</c:v>
                </c:pt>
              </c:strCache>
            </c:strRef>
          </c:cat>
          <c:val>
            <c:numRef>
              <c:f>Лист1!$B$2:$B$10</c:f>
              <c:numCache>
                <c:formatCode>0.0</c:formatCode>
                <c:ptCount val="9"/>
                <c:pt idx="0">
                  <c:v>92.6</c:v>
                </c:pt>
                <c:pt idx="1">
                  <c:v>0.9</c:v>
                </c:pt>
                <c:pt idx="2">
                  <c:v>5.3</c:v>
                </c:pt>
                <c:pt idx="3">
                  <c:v>2.8</c:v>
                </c:pt>
                <c:pt idx="4">
                  <c:v>11.4</c:v>
                </c:pt>
                <c:pt idx="5">
                  <c:v>19.8</c:v>
                </c:pt>
                <c:pt idx="6">
                  <c:v>8.1</c:v>
                </c:pt>
                <c:pt idx="7">
                  <c:v>1.5</c:v>
                </c:pt>
                <c:pt idx="8">
                  <c:v>0.2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plotArea>
      <c:layout/>
      <c:bar3DChart>
        <c:barDir val="col"/>
        <c:grouping val="stacked"/>
        <c:ser>
          <c:idx val="1"/>
          <c:order val="0"/>
          <c:tx>
            <c:strRef>
              <c:f>Лист1!$B$1</c:f>
              <c:strCache>
                <c:ptCount val="1"/>
                <c:pt idx="0">
                  <c:v>Иные расходы</c:v>
                </c:pt>
              </c:strCache>
            </c:strRef>
          </c:tx>
          <c:spPr>
            <a:solidFill>
              <a:srgbClr val="99FF66"/>
            </a:solidFill>
            <a:ln w="635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 w="114300" prst="artDeco"/>
              <a:bevelB/>
              <a:contourClr>
                <a:srgbClr val="000000"/>
              </a:contourClr>
            </a:sp3d>
          </c:spPr>
          <c:dLbls>
            <c:dLbl>
              <c:idx val="5"/>
              <c:layout>
                <c:manualLayout>
                  <c:x val="0.10035554954544815"/>
                  <c:y val="-0.10673587197423817"/>
                </c:manualLayout>
              </c:layout>
              <c:tx>
                <c:rich>
                  <a:bodyPr rot="0" vert="horz"/>
                  <a:lstStyle/>
                  <a:p>
                    <a:pPr>
                      <a:defRPr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dirty="0" smtClean="0">
                        <a:latin typeface="Arial" pitchFamily="34" charset="0"/>
                        <a:cs typeface="Arial" pitchFamily="34" charset="0"/>
                      </a:rPr>
                      <a:t>42,2</a:t>
                    </a:r>
                    <a:endParaRPr lang="en-US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65000"/>
                      <a:lumOff val="3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75754"/>
                        <a:gd name="adj2" fmla="val 152152"/>
                      </a:avLst>
                    </a:prstGeom>
                  </c15:spPr>
                  <c15:layout>
                    <c:manualLayout>
                      <c:w val="8.9337098806527723E-2"/>
                      <c:h val="6.37848513666829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1B10-4878-BC54-C5A17E96D44B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65000"/>
                    <a:lumOff val="35000"/>
                  </a:prstClr>
                </a:solidFill>
              </a:ln>
              <a:effectLst/>
            </c:spPr>
            <c:txPr>
              <a:bodyPr rot="0" vert="horz"/>
              <a:lstStyle/>
              <a:p>
                <a:pPr>
                  <a:defRPr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Зарплата и начисления на оплату труда</c:v>
                </c:pt>
                <c:pt idx="1">
                  <c:v>Коммунальные услуги</c:v>
                </c:pt>
                <c:pt idx="2">
                  <c:v>Работы, услуги по содержанию муниципальной собственности</c:v>
                </c:pt>
                <c:pt idx="3">
                  <c:v>Социальные выплаты</c:v>
                </c:pt>
                <c:pt idx="4">
                  <c:v>Приобретение материальных запасов для нужд района</c:v>
                </c:pt>
                <c:pt idx="5">
                  <c:v>Содержание учреждений, налоги, мат.затраты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5" formatCode="#,##0.0">
                  <c:v>42176.5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C67-43E8-868D-331A7C805FE0}"/>
            </c:ext>
          </c:extLst>
        </c:ser>
        <c:ser>
          <c:idx val="2"/>
          <c:order val="1"/>
          <c:tx>
            <c:strRef>
              <c:f>Лист1!$C$1</c:f>
              <c:strCache>
                <c:ptCount val="1"/>
                <c:pt idx="0">
                  <c:v>Социальные выплаты</c:v>
                </c:pt>
              </c:strCache>
            </c:strRef>
          </c:tx>
          <c:spPr>
            <a:solidFill>
              <a:srgbClr val="FF00FF"/>
            </a:solidFill>
            <a:scene3d>
              <a:camera prst="orthographicFront"/>
              <a:lightRig rig="threePt" dir="t"/>
            </a:scene3d>
            <a:sp3d>
              <a:bevelT w="114300" prst="artDeco"/>
              <a:bevelB/>
            </a:sp3d>
          </c:spPr>
          <c:dLbls>
            <c:dLbl>
              <c:idx val="4"/>
              <c:layout>
                <c:manualLayout>
                  <c:x val="5.6345490598454465E-2"/>
                  <c:y val="-0.10157756669618655"/>
                </c:manualLayout>
              </c:layout>
              <c:tx>
                <c:rich>
                  <a:bodyPr rot="0" vert="horz"/>
                  <a:lstStyle/>
                  <a:p>
                    <a:pPr>
                      <a:defRPr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dirty="0" smtClean="0">
                        <a:latin typeface="Arial" pitchFamily="34" charset="0"/>
                        <a:cs typeface="Arial" pitchFamily="34" charset="0"/>
                      </a:rPr>
                      <a:t>12</a:t>
                    </a:r>
                    <a:endParaRPr lang="en-US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65000"/>
                      <a:lumOff val="3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showVal val="1"/>
            </c:dLbl>
            <c:spPr>
              <a:solidFill>
                <a:prstClr val="white"/>
              </a:solidFill>
              <a:ln>
                <a:solidFill>
                  <a:prstClr val="black">
                    <a:lumMod val="65000"/>
                    <a:lumOff val="35000"/>
                  </a:prstClr>
                </a:solidFill>
              </a:ln>
              <a:effectLst/>
            </c:spPr>
            <c:txPr>
              <a:bodyPr rot="0" vert="horz"/>
              <a:lstStyle/>
              <a:p>
                <a:pPr>
                  <a:defRPr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Зарплата и начисления на оплату труда</c:v>
                </c:pt>
                <c:pt idx="1">
                  <c:v>Коммунальные услуги</c:v>
                </c:pt>
                <c:pt idx="2">
                  <c:v>Работы, услуги по содержанию муниципальной собственности</c:v>
                </c:pt>
                <c:pt idx="3">
                  <c:v>Социальные выплаты</c:v>
                </c:pt>
                <c:pt idx="4">
                  <c:v>Приобретение материальных запасов для нужд района</c:v>
                </c:pt>
                <c:pt idx="5">
                  <c:v>Содержание учреждений, налоги, мат.затраты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4" formatCode="#,##0.0">
                  <c:v>12018.4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C67-43E8-868D-331A7C805FE0}"/>
            </c:ext>
          </c:extLst>
        </c:ser>
        <c:ser>
          <c:idx val="3"/>
          <c:order val="2"/>
          <c:tx>
            <c:strRef>
              <c:f>Лист1!$D$1</c:f>
              <c:strCache>
                <c:ptCount val="1"/>
                <c:pt idx="0">
                  <c:v>Межбюджетные трансферты</c:v>
                </c:pt>
              </c:strCache>
            </c:strRef>
          </c:tx>
          <c:spPr>
            <a:solidFill>
              <a:srgbClr val="FFC000"/>
            </a:solidFill>
            <a:scene3d>
              <a:camera prst="orthographicFront"/>
              <a:lightRig rig="threePt" dir="t"/>
            </a:scene3d>
            <a:sp3d>
              <a:bevelT w="114300" prst="artDeco"/>
              <a:bevelB/>
            </a:sp3d>
          </c:spPr>
          <c:dLbls>
            <c:dLbl>
              <c:idx val="3"/>
              <c:layout>
                <c:manualLayout>
                  <c:x val="5.453487761747762E-2"/>
                  <c:y val="-0.11217102655572912"/>
                </c:manualLayout>
              </c:layout>
              <c:tx>
                <c:rich>
                  <a:bodyPr rot="0" vert="horz"/>
                  <a:lstStyle/>
                  <a:p>
                    <a:pPr>
                      <a:defRPr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dirty="0" smtClean="0">
                        <a:latin typeface="Arial" pitchFamily="34" charset="0"/>
                        <a:cs typeface="Arial" pitchFamily="34" charset="0"/>
                      </a:rPr>
                      <a:t>14,6</a:t>
                    </a:r>
                    <a:endParaRPr lang="en-US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65000"/>
                      <a:lumOff val="3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33914"/>
                        <a:gd name="adj2" fmla="val 180180"/>
                      </a:avLst>
                    </a:prstGeom>
                  </c15:spPr>
                  <c15:layout>
                    <c:manualLayout>
                      <c:w val="9.6046920999258684E-2"/>
                      <c:h val="6.629113236340916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B10-4878-BC54-C5A17E96D44B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65000"/>
                    <a:lumOff val="35000"/>
                  </a:prstClr>
                </a:solidFill>
              </a:ln>
              <a:effectLst/>
            </c:spPr>
            <c:txPr>
              <a:bodyPr rot="0" vert="horz"/>
              <a:lstStyle/>
              <a:p>
                <a:pPr>
                  <a:defRPr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Зарплата и начисления на оплату труда</c:v>
                </c:pt>
                <c:pt idx="1">
                  <c:v>Коммунальные услуги</c:v>
                </c:pt>
                <c:pt idx="2">
                  <c:v>Работы, услуги по содержанию муниципальной собственности</c:v>
                </c:pt>
                <c:pt idx="3">
                  <c:v>Социальные выплаты</c:v>
                </c:pt>
                <c:pt idx="4">
                  <c:v>Приобретение материальных запасов для нужд района</c:v>
                </c:pt>
                <c:pt idx="5">
                  <c:v>Содержание учреждений, налоги, мат.затраты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3" formatCode="#,##0.0">
                  <c:v>14650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7C67-43E8-868D-331A7C805FE0}"/>
            </c:ext>
          </c:extLst>
        </c:ser>
        <c:ser>
          <c:idx val="4"/>
          <c:order val="3"/>
          <c:tx>
            <c:strRef>
              <c:f>Лист1!#REF!</c:f>
              <c:strCache>
                <c:ptCount val="1"/>
                <c:pt idx="0">
                  <c:v>#REF!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Зарплата и начисления на оплату труда</c:v>
                </c:pt>
                <c:pt idx="1">
                  <c:v>Коммунальные услуги</c:v>
                </c:pt>
                <c:pt idx="2">
                  <c:v>Работы, услуги по содержанию муниципальной собственности</c:v>
                </c:pt>
                <c:pt idx="3">
                  <c:v>Социальные выплаты</c:v>
                </c:pt>
                <c:pt idx="4">
                  <c:v>Приобретение материальных запасов для нужд района</c:v>
                </c:pt>
                <c:pt idx="5">
                  <c:v>Содержание учреждений, налоги, мат.затраты</c:v>
                </c:pt>
              </c:strCache>
            </c:strRef>
          </c:cat>
          <c:val>
            <c:numRef>
              <c:f>Лист1!#REF!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7C67-43E8-868D-331A7C805FE0}"/>
            </c:ext>
          </c:extLst>
        </c:ser>
        <c:ser>
          <c:idx val="5"/>
          <c:order val="4"/>
          <c:tx>
            <c:strRef>
              <c:f>Лист1!$E$1</c:f>
              <c:strCache>
                <c:ptCount val="1"/>
                <c:pt idx="0">
                  <c:v>Продукты питания</c:v>
                </c:pt>
              </c:strCache>
            </c:strRef>
          </c:tx>
          <c:spPr>
            <a:solidFill>
              <a:srgbClr val="FF99FF"/>
            </a:solidFill>
            <a:ln>
              <a:solidFill>
                <a:srgbClr val="FF99FF"/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  <a:bevelB/>
            </a:sp3d>
          </c:spPr>
          <c:dLbls>
            <c:dLbl>
              <c:idx val="2"/>
              <c:layout>
                <c:manualLayout>
                  <c:x val="5.0229374341325614E-2"/>
                  <c:y val="-0.11690673924574027"/>
                </c:manualLayout>
              </c:layout>
              <c:tx>
                <c:rich>
                  <a:bodyPr rot="0" vert="horz"/>
                  <a:lstStyle/>
                  <a:p>
                    <a:pPr>
                      <a:defRPr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dirty="0" smtClean="0">
                        <a:latin typeface="Arial" pitchFamily="34" charset="0"/>
                        <a:cs typeface="Arial" pitchFamily="34" charset="0"/>
                      </a:rPr>
                      <a:t>24,8</a:t>
                    </a:r>
                    <a:endParaRPr lang="en-US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65000"/>
                      <a:lumOff val="3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33913"/>
                        <a:gd name="adj2" fmla="val 176176"/>
                      </a:avLst>
                    </a:prstGeom>
                  </c15:spPr>
                  <c15:layout>
                    <c:manualLayout>
                      <c:w val="9.8335919816609288E-2"/>
                      <c:h val="6.127857036995667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7C67-43E8-868D-331A7C805FE0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65000"/>
                    <a:lumOff val="35000"/>
                  </a:prstClr>
                </a:solidFill>
              </a:ln>
              <a:effectLst/>
            </c:spPr>
            <c:txPr>
              <a:bodyPr rot="0" vert="horz"/>
              <a:lstStyle/>
              <a:p>
                <a:pPr>
                  <a:defRPr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Зарплата и начисления на оплату труда</c:v>
                </c:pt>
                <c:pt idx="1">
                  <c:v>Коммунальные услуги</c:v>
                </c:pt>
                <c:pt idx="2">
                  <c:v>Работы, услуги по содержанию муниципальной собственности</c:v>
                </c:pt>
                <c:pt idx="3">
                  <c:v>Социальные выплаты</c:v>
                </c:pt>
                <c:pt idx="4">
                  <c:v>Приобретение материальных запасов для нужд района</c:v>
                </c:pt>
                <c:pt idx="5">
                  <c:v>Содержание учреждений, налоги, мат.затраты</c:v>
                </c:pt>
              </c:strCache>
            </c:strRef>
          </c:cat>
          <c:val>
            <c:numRef>
              <c:f>Лист1!$E$2:$E$7</c:f>
              <c:numCache>
                <c:formatCode>General</c:formatCode>
                <c:ptCount val="6"/>
                <c:pt idx="2" formatCode="#,##0.0">
                  <c:v>24803.5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7C67-43E8-868D-331A7C805FE0}"/>
            </c:ext>
          </c:extLst>
        </c:ser>
        <c:ser>
          <c:idx val="6"/>
          <c:order val="5"/>
          <c:tx>
            <c:strRef>
              <c:f>Лист1!$F$1</c:f>
              <c:strCache>
                <c:ptCount val="1"/>
                <c:pt idx="0">
                  <c:v>Коммунальные услуги</c:v>
                </c:pt>
              </c:strCache>
            </c:strRef>
          </c:tx>
          <c:spPr>
            <a:solidFill>
              <a:srgbClr val="00FFFF"/>
            </a:solidFill>
            <a:scene3d>
              <a:camera prst="orthographicFront"/>
              <a:lightRig rig="threePt" dir="t"/>
            </a:scene3d>
            <a:sp3d>
              <a:bevelT w="114300" prst="artDeco"/>
              <a:bevelB/>
            </a:sp3d>
          </c:spPr>
          <c:dLbls>
            <c:dLbl>
              <c:idx val="1"/>
              <c:layout>
                <c:manualLayout>
                  <c:x val="4.9238573212021824E-2"/>
                  <c:y val="-0.14017734737351165"/>
                </c:manualLayout>
              </c:layout>
              <c:tx>
                <c:rich>
                  <a:bodyPr rot="0" vert="horz"/>
                  <a:lstStyle/>
                  <a:p>
                    <a:pPr>
                      <a:defRPr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dirty="0" smtClean="0">
                        <a:latin typeface="Arial" pitchFamily="34" charset="0"/>
                        <a:cs typeface="Arial" pitchFamily="34" charset="0"/>
                      </a:rPr>
                      <a:t>23,6</a:t>
                    </a:r>
                    <a:endParaRPr lang="en-US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65000"/>
                      <a:lumOff val="3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35356"/>
                        <a:gd name="adj2" fmla="val 216216"/>
                      </a:avLst>
                    </a:prstGeom>
                  </c15:spPr>
                  <c15:layout>
                    <c:manualLayout>
                      <c:w val="9.6552385366399457E-2"/>
                      <c:h val="6.37848513666829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7C67-43E8-868D-331A7C805FE0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65000"/>
                    <a:lumOff val="35000"/>
                  </a:prstClr>
                </a:solidFill>
              </a:ln>
              <a:effectLst/>
            </c:spPr>
            <c:txPr>
              <a:bodyPr rot="0" vert="horz"/>
              <a:lstStyle/>
              <a:p>
                <a:pPr>
                  <a:defRPr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Зарплата и начисления на оплату труда</c:v>
                </c:pt>
                <c:pt idx="1">
                  <c:v>Коммунальные услуги</c:v>
                </c:pt>
                <c:pt idx="2">
                  <c:v>Работы, услуги по содержанию муниципальной собственности</c:v>
                </c:pt>
                <c:pt idx="3">
                  <c:v>Социальные выплаты</c:v>
                </c:pt>
                <c:pt idx="4">
                  <c:v>Приобретение материальных запасов для нужд района</c:v>
                </c:pt>
                <c:pt idx="5">
                  <c:v>Содержание учреждений, налоги, мат.затраты</c:v>
                </c:pt>
              </c:strCache>
            </c:strRef>
          </c:cat>
          <c:val>
            <c:numRef>
              <c:f>Лист1!$F$2:$F$7</c:f>
              <c:numCache>
                <c:formatCode>#,##0.0</c:formatCode>
                <c:ptCount val="6"/>
                <c:pt idx="1">
                  <c:v>23579.9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7C67-43E8-868D-331A7C805FE0}"/>
            </c:ext>
          </c:extLst>
        </c:ser>
        <c:ser>
          <c:idx val="7"/>
          <c:order val="6"/>
          <c:tx>
            <c:strRef>
              <c:f>Лист1!$G$1</c:f>
              <c:strCache>
                <c:ptCount val="1"/>
                <c:pt idx="0">
                  <c:v>Оплата труда, начисления на выплаты по оплате труда</c:v>
                </c:pt>
              </c:strCache>
            </c:strRef>
          </c:tx>
          <c:spPr>
            <a:solidFill>
              <a:srgbClr val="4AFB2D"/>
            </a:solidFill>
            <a:ln w="12700" cap="flat" cmpd="sng" algn="ctr">
              <a:noFill/>
              <a:prstDash val="solid"/>
              <a:miter lim="800000"/>
            </a:ln>
            <a:effectLst/>
          </c:spPr>
          <c:dPt>
            <c:idx val="0"/>
            <c:spPr>
              <a:solidFill>
                <a:srgbClr val="4AFB2D"/>
              </a:solidFill>
              <a:ln w="12700" cap="flat" cmpd="sng" algn="ctr">
                <a:noFill/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T w="114300" prst="artDeco"/>
                <a:bevelB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7C67-43E8-868D-331A7C805FE0}"/>
              </c:ext>
            </c:extLst>
          </c:dPt>
          <c:dLbls>
            <c:dLbl>
              <c:idx val="0"/>
              <c:layout>
                <c:manualLayout>
                  <c:x val="1.6573010647717771E-2"/>
                  <c:y val="-0.4634449049379459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atin typeface="Arial" pitchFamily="34" charset="0"/>
                        <a:cs typeface="Arial" pitchFamily="34" charset="0"/>
                      </a:rPr>
                      <a:t>335</a:t>
                    </a:r>
                    <a:endParaRPr lang="en-US" dirty="0" smtClean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0486569605919853"/>
                      <c:h val="6.37848513666829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7C67-43E8-868D-331A7C805FE0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65000"/>
                    <a:lumOff val="35000"/>
                  </a:prstClr>
                </a:solidFill>
              </a:ln>
              <a:effectLst/>
            </c:spPr>
            <c:txPr>
              <a:bodyPr rot="0" vert="horz"/>
              <a:lstStyle/>
              <a:p>
                <a:pPr>
                  <a:defRPr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Зарплата и начисления на оплату труда</c:v>
                </c:pt>
                <c:pt idx="1">
                  <c:v>Коммунальные услуги</c:v>
                </c:pt>
                <c:pt idx="2">
                  <c:v>Работы, услуги по содержанию муниципальной собственности</c:v>
                </c:pt>
                <c:pt idx="3">
                  <c:v>Социальные выплаты</c:v>
                </c:pt>
                <c:pt idx="4">
                  <c:v>Приобретение материальных запасов для нужд района</c:v>
                </c:pt>
                <c:pt idx="5">
                  <c:v>Содержание учреждений, налоги, мат.затраты</c:v>
                </c:pt>
              </c:strCache>
            </c:strRef>
          </c:cat>
          <c:val>
            <c:numRef>
              <c:f>Лист1!$G$2:$G$7</c:f>
              <c:numCache>
                <c:formatCode>General</c:formatCode>
                <c:ptCount val="6"/>
                <c:pt idx="0" formatCode="#,##0.0">
                  <c:v>334991.3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7C67-43E8-868D-331A7C805FE0}"/>
            </c:ext>
          </c:extLst>
        </c:ser>
        <c:shape val="box"/>
        <c:axId val="187316480"/>
        <c:axId val="187334656"/>
        <c:axId val="0"/>
      </c:bar3DChart>
      <c:catAx>
        <c:axId val="187316480"/>
        <c:scaling>
          <c:orientation val="minMax"/>
        </c:scaling>
        <c:delete val="1"/>
        <c:axPos val="b"/>
        <c:numFmt formatCode="General" sourceLinked="1"/>
        <c:tickLblPos val="none"/>
        <c:crossAx val="187334656"/>
        <c:crosses val="autoZero"/>
        <c:auto val="1"/>
        <c:lblAlgn val="ctr"/>
        <c:lblOffset val="100"/>
      </c:catAx>
      <c:valAx>
        <c:axId val="187334656"/>
        <c:scaling>
          <c:orientation val="minMax"/>
        </c:scaling>
        <c:delete val="1"/>
        <c:axPos val="l"/>
        <c:numFmt formatCode="General" sourceLinked="1"/>
        <c:tickLblPos val="none"/>
        <c:crossAx val="187316480"/>
        <c:crosses val="autoZero"/>
        <c:crossBetween val="between"/>
      </c:valAx>
    </c:plotArea>
    <c:legend>
      <c:legendPos val="tr"/>
      <c:legendEntry>
        <c:idx val="3"/>
        <c:delete val="1"/>
      </c:legendEntry>
      <c:layout>
        <c:manualLayout>
          <c:xMode val="edge"/>
          <c:yMode val="edge"/>
          <c:x val="0.23576817293032559"/>
          <c:y val="5.4657646949471388E-2"/>
          <c:w val="0.76108825143060665"/>
          <c:h val="0.62197605850409965"/>
        </c:manualLayout>
      </c:layout>
      <c:overlay val="1"/>
      <c:txPr>
        <a:bodyPr rot="0" vert="horz"/>
        <a:lstStyle/>
        <a:p>
          <a:pPr>
            <a:defRPr sz="1800" b="1">
              <a:solidFill>
                <a:schemeClr val="bg1"/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40"/>
      <c:rotY val="110"/>
      <c:perspective val="60"/>
    </c:view3D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0815960256465438"/>
          <c:w val="0.76796812125338465"/>
          <c:h val="0.7918403974353456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расходов районного бюджета за 2017 г</c:v>
                </c:pt>
              </c:strCache>
            </c:strRef>
          </c:tx>
          <c:explosion val="25"/>
          <c:dPt>
            <c:idx val="0"/>
            <c:spPr>
              <a:solidFill>
                <a:srgbClr val="00FF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9B2A-49C2-A2EB-2CC0A1D0DD56}"/>
              </c:ext>
            </c:extLst>
          </c:dPt>
          <c:dPt>
            <c:idx val="1"/>
            <c:spPr>
              <a:solidFill>
                <a:srgbClr val="0070C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B2A-49C2-A2EB-2CC0A1D0DD56}"/>
              </c:ext>
            </c:extLst>
          </c:dPt>
          <c:dPt>
            <c:idx val="2"/>
            <c:explosion val="6"/>
            <c:spPr>
              <a:solidFill>
                <a:srgbClr val="00B0F0"/>
              </a:solidFill>
              <a:ln w="254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B2A-49C2-A2EB-2CC0A1D0DD56}"/>
              </c:ext>
            </c:extLst>
          </c:dPt>
          <c:dPt>
            <c:idx val="3"/>
            <c:spPr>
              <a:solidFill>
                <a:srgbClr val="FF99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B2A-49C2-A2EB-2CC0A1D0DD56}"/>
              </c:ext>
            </c:extLst>
          </c:dPt>
          <c:dPt>
            <c:idx val="4"/>
            <c:spPr>
              <a:solidFill>
                <a:schemeClr val="bg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B2A-49C2-A2EB-2CC0A1D0DD56}"/>
              </c:ext>
            </c:extLst>
          </c:dPt>
          <c:dPt>
            <c:idx val="5"/>
            <c:spPr>
              <a:solidFill>
                <a:srgbClr val="99FF66"/>
              </a:solidFill>
              <a:ln w="25400" cap="flat" cmpd="sng" algn="ctr">
                <a:solidFill>
                  <a:srgbClr val="7030A0"/>
                </a:solidFill>
                <a:prstDash val="solid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9B2A-49C2-A2EB-2CC0A1D0DD56}"/>
              </c:ext>
            </c:extLst>
          </c:dPt>
          <c:dPt>
            <c:idx val="6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9B2A-49C2-A2EB-2CC0A1D0DD56}"/>
              </c:ext>
            </c:extLst>
          </c:dPt>
          <c:dPt>
            <c:idx val="7"/>
            <c:spPr>
              <a:solidFill>
                <a:srgbClr val="FF00FF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9B2A-49C2-A2EB-2CC0A1D0DD56}"/>
              </c:ext>
            </c:extLst>
          </c:dPt>
          <c:dPt>
            <c:idx val="8"/>
            <c:spPr>
              <a:solidFill>
                <a:srgbClr val="00B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9B2A-49C2-A2EB-2CC0A1D0DD56}"/>
              </c:ext>
            </c:extLst>
          </c:dPt>
          <c:dLbls>
            <c:dLbl>
              <c:idx val="0"/>
              <c:layout>
                <c:manualLayout>
                  <c:x val="-1.5172755793553223E-2"/>
                  <c:y val="0.1415000430024025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ru-RU" dirty="0" smtClean="0">
                        <a:latin typeface="Arial" pitchFamily="34" charset="0"/>
                        <a:cs typeface="Arial" pitchFamily="34" charset="0"/>
                      </a:rPr>
                      <a:t>40,6</a:t>
                    </a:r>
                    <a:endParaRPr lang="en-US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pPr>
                <a:solidFill>
                  <a:srgbClr val="59D2D5"/>
                </a:solidFill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9B2A-49C2-A2EB-2CC0A1D0DD56}"/>
                </c:ext>
              </c:extLst>
            </c:dLbl>
            <c:dLbl>
              <c:idx val="1"/>
              <c:layout>
                <c:manualLayout>
                  <c:x val="-0.14368855488601109"/>
                  <c:y val="9.219267971385096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ru-RU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1,4</a:t>
                    </a:r>
                    <a:endParaRPr lang="en-US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pPr>
                <a:solidFill>
                  <a:srgbClr val="003E6C"/>
                </a:solidFill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7281005083896264"/>
                      <c:h val="7.816154938080797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B2A-49C2-A2EB-2CC0A1D0DD56}"/>
                </c:ext>
              </c:extLst>
            </c:dLbl>
            <c:dLbl>
              <c:idx val="2"/>
              <c:layout>
                <c:manualLayout>
                  <c:x val="0.18714556288572154"/>
                  <c:y val="0.1505130152175949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atin typeface="Arial" pitchFamily="34" charset="0"/>
                        <a:cs typeface="Arial" pitchFamily="34" charset="0"/>
                      </a:rPr>
                      <a:t>359,2</a:t>
                    </a:r>
                    <a:endParaRPr lang="en-US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B2A-49C2-A2EB-2CC0A1D0DD56}"/>
                </c:ext>
              </c:extLst>
            </c:dLbl>
            <c:dLbl>
              <c:idx val="3"/>
              <c:layout>
                <c:manualLayout>
                  <c:x val="-5.9160384557082529E-2"/>
                  <c:y val="-0.1256071428267309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ru-RU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3,7</a:t>
                    </a:r>
                    <a:endParaRPr lang="en-US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pPr>
                <a:solidFill>
                  <a:srgbClr val="FF99FF"/>
                </a:solidFill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4646422996333588"/>
                      <c:h val="8.086516575510088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9B2A-49C2-A2EB-2CC0A1D0DD56}"/>
                </c:ext>
              </c:extLst>
            </c:dLbl>
            <c:dLbl>
              <c:idx val="4"/>
              <c:layout>
                <c:manualLayout>
                  <c:x val="1.6022785100378661E-2"/>
                  <c:y val="-6.918703320040912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ru-RU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14,5</a:t>
                    </a:r>
                    <a:endParaRPr lang="en-US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pPr>
                <a:solidFill>
                  <a:schemeClr val="bg1"/>
                </a:solidFill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6299864121018784"/>
                      <c:h val="7.5457933006515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9B2A-49C2-A2EB-2CC0A1D0DD56}"/>
                </c:ext>
              </c:extLst>
            </c:dLbl>
            <c:dLbl>
              <c:idx val="5"/>
              <c:layout>
                <c:manualLayout>
                  <c:x val="5.9673930673011494E-2"/>
                  <c:y val="-9.162247211869069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ru-RU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15,7</a:t>
                    </a:r>
                    <a:endParaRPr lang="en-US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pPr>
                <a:solidFill>
                  <a:srgbClr val="99FF66"/>
                </a:solidFill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6761991626373213"/>
                      <c:h val="8.086516575510088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9B2A-49C2-A2EB-2CC0A1D0DD56}"/>
                </c:ext>
              </c:extLst>
            </c:dLbl>
            <c:dLbl>
              <c:idx val="6"/>
              <c:layout>
                <c:manualLayout>
                  <c:x val="2.7873750854157896E-2"/>
                  <c:y val="-4.617159406072960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ru-RU" dirty="0" smtClean="0">
                        <a:latin typeface="Arial" pitchFamily="34" charset="0"/>
                        <a:cs typeface="Arial" pitchFamily="34" charset="0"/>
                      </a:rPr>
                      <a:t>4</a:t>
                    </a:r>
                    <a:endParaRPr lang="en-US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pPr>
                <a:solidFill>
                  <a:srgbClr val="FFFF00"/>
                </a:solidFill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5929456299392358"/>
                      <c:h val="7.5457933006515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9B2A-49C2-A2EB-2CC0A1D0DD56}"/>
                </c:ext>
              </c:extLst>
            </c:dLbl>
            <c:dLbl>
              <c:idx val="7"/>
              <c:layout>
                <c:manualLayout>
                  <c:x val="1.9706840778030203E-2"/>
                  <c:y val="2.531180999239482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ru-RU" dirty="0" smtClean="0">
                        <a:latin typeface="Arial" pitchFamily="34" charset="0"/>
                        <a:cs typeface="Arial" pitchFamily="34" charset="0"/>
                      </a:rPr>
                      <a:t>13</a:t>
                    </a:r>
                    <a:endParaRPr lang="en-US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pPr>
                <a:solidFill>
                  <a:srgbClr val="FF00FF"/>
                </a:solidFill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6490288520210053"/>
                      <c:h val="7.275431663222216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9B2A-49C2-A2EB-2CC0A1D0DD56}"/>
                </c:ext>
              </c:extLst>
            </c:dLbl>
            <c:dLbl>
              <c:idx val="8"/>
              <c:layout>
                <c:manualLayout>
                  <c:x val="2.9837181035869891E-2"/>
                  <c:y val="0.1020717163769955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ru-RU" dirty="0" smtClean="0">
                        <a:latin typeface="Arial" pitchFamily="34" charset="0"/>
                        <a:cs typeface="Arial" pitchFamily="34" charset="0"/>
                      </a:rPr>
                      <a:t>0,1</a:t>
                    </a:r>
                    <a:endParaRPr lang="en-US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pPr>
                <a:solidFill>
                  <a:srgbClr val="005C2A"/>
                </a:solidFill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2218502763933173"/>
                      <c:h val="6.464346750934343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9B2A-49C2-A2EB-2CC0A1D0DD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Val val="1"/>
            <c:showLeaderLines val="1"/>
            <c:leaderLines>
              <c:spPr>
                <a:ln>
                  <a:solidFill>
                    <a:schemeClr val="bg2"/>
                  </a:solidFill>
                </a:ln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</c:v>
                </c:pt>
                <c:pt idx="1">
                  <c:v>Национальная безопасность</c:v>
                </c:pt>
                <c:pt idx="2">
                  <c:v>Образование</c:v>
                </c:pt>
                <c:pt idx="3">
                  <c:v>Культура</c:v>
                </c:pt>
                <c:pt idx="4">
                  <c:v>Социальная политика</c:v>
                </c:pt>
                <c:pt idx="5">
                  <c:v>Физическая культура и спорт</c:v>
                </c:pt>
                <c:pt idx="6">
                  <c:v>СМИ</c:v>
                </c:pt>
                <c:pt idx="7">
                  <c:v>Фонд поддержки поселений</c:v>
                </c:pt>
                <c:pt idx="8">
                  <c:v>Национальная экономика</c:v>
                </c:pt>
              </c:strCache>
            </c:strRef>
          </c:cat>
          <c:val>
            <c:numRef>
              <c:f>Лист1!$B$2:$B$10</c:f>
              <c:numCache>
                <c:formatCode>#,##0.0\ _₽</c:formatCode>
                <c:ptCount val="9"/>
                <c:pt idx="0">
                  <c:v>40608.699999999997</c:v>
                </c:pt>
                <c:pt idx="1">
                  <c:v>1474.8</c:v>
                </c:pt>
                <c:pt idx="2">
                  <c:v>359187.9</c:v>
                </c:pt>
                <c:pt idx="3">
                  <c:v>3703.1</c:v>
                </c:pt>
                <c:pt idx="4">
                  <c:v>15685.1</c:v>
                </c:pt>
                <c:pt idx="5">
                  <c:v>14541.7</c:v>
                </c:pt>
                <c:pt idx="6">
                  <c:v>3968.4</c:v>
                </c:pt>
                <c:pt idx="7">
                  <c:v>13000</c:v>
                </c:pt>
                <c:pt idx="8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9B2A-49C2-A2EB-2CC0A1D0DD5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9B2A-49C2-A2EB-2CC0A1D0DD56}"/>
              </c:ext>
            </c:extLst>
          </c:dPt>
          <c:dPt>
            <c:idx val="1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9B2A-49C2-A2EB-2CC0A1D0DD56}"/>
              </c:ext>
            </c:extLst>
          </c:dPt>
          <c:dPt>
            <c:idx val="2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9B2A-49C2-A2EB-2CC0A1D0DD56}"/>
              </c:ext>
            </c:extLst>
          </c:dPt>
          <c:dPt>
            <c:idx val="3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9B2A-49C2-A2EB-2CC0A1D0DD56}"/>
              </c:ext>
            </c:extLst>
          </c:dPt>
          <c:dPt>
            <c:idx val="4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B-9B2A-49C2-A2EB-2CC0A1D0DD56}"/>
              </c:ext>
            </c:extLst>
          </c:dPt>
          <c:dPt>
            <c:idx val="5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D-9B2A-49C2-A2EB-2CC0A1D0DD56}"/>
              </c:ext>
            </c:extLst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F-9B2A-49C2-A2EB-2CC0A1D0DD56}"/>
              </c:ext>
            </c:extLst>
          </c:dPt>
          <c:dPt>
            <c:idx val="7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1-9B2A-49C2-A2EB-2CC0A1D0DD5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Percent val="1"/>
            <c:showLeaderLines val="1"/>
            <c:leaderLines>
              <c:spPr>
                <a:ln>
                  <a:solidFill>
                    <a:schemeClr val="bg2"/>
                  </a:solidFill>
                </a:ln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</c:v>
                </c:pt>
                <c:pt idx="1">
                  <c:v>Национальная безопасность</c:v>
                </c:pt>
                <c:pt idx="2">
                  <c:v>Образование</c:v>
                </c:pt>
                <c:pt idx="3">
                  <c:v>Культура</c:v>
                </c:pt>
                <c:pt idx="4">
                  <c:v>Социальная политика</c:v>
                </c:pt>
                <c:pt idx="5">
                  <c:v>Физическая культура и спорт</c:v>
                </c:pt>
                <c:pt idx="6">
                  <c:v>СМИ</c:v>
                </c:pt>
                <c:pt idx="7">
                  <c:v>Фонд поддержки поселений</c:v>
                </c:pt>
                <c:pt idx="8">
                  <c:v>Национальная экономика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2-9B2A-49C2-A2EB-2CC0A1D0DD56}"/>
            </c:ext>
          </c:extLst>
        </c:ser>
        <c:dLbls>
          <c:showPercent val="1"/>
        </c:dLbls>
      </c:pie3DChart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40"/>
      <c:rotY val="110"/>
      <c:perspective val="30"/>
    </c:view3D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0476357565264444E-2"/>
          <c:y val="3.4231062125334756E-2"/>
          <c:w val="0.57426805038338991"/>
          <c:h val="0.883593716504974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расходов районного бюджета за 2017 г</c:v>
                </c:pt>
              </c:strCache>
            </c:strRef>
          </c:tx>
          <c:explosion val="25"/>
          <c:dPt>
            <c:idx val="0"/>
            <c:explosion val="17"/>
            <c:spPr>
              <a:solidFill>
                <a:srgbClr val="00FF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5F6-4D48-856B-5D2FC1ACDCC6}"/>
              </c:ext>
            </c:extLst>
          </c:dPt>
          <c:dPt>
            <c:idx val="1"/>
            <c:spPr>
              <a:solidFill>
                <a:srgbClr val="0070C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5F6-4D48-856B-5D2FC1ACDCC6}"/>
              </c:ext>
            </c:extLst>
          </c:dPt>
          <c:dPt>
            <c:idx val="2"/>
            <c:explosion val="10"/>
            <c:spPr>
              <a:solidFill>
                <a:srgbClr val="00B0F0"/>
              </a:solidFill>
              <a:ln w="25400" cap="flat" cmpd="sng" algn="ctr">
                <a:noFill/>
                <a:prstDash val="solid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5F6-4D48-856B-5D2FC1ACDCC6}"/>
              </c:ext>
            </c:extLst>
          </c:dPt>
          <c:dPt>
            <c:idx val="3"/>
            <c:spPr>
              <a:solidFill>
                <a:srgbClr val="FF99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5F6-4D48-856B-5D2FC1ACDCC6}"/>
              </c:ext>
            </c:extLst>
          </c:dPt>
          <c:dPt>
            <c:idx val="4"/>
            <c:explosion val="18"/>
            <c:spPr>
              <a:solidFill>
                <a:srgbClr val="00B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65F6-4D48-856B-5D2FC1ACDCC6}"/>
              </c:ext>
            </c:extLst>
          </c:dPt>
          <c:dPt>
            <c:idx val="5"/>
            <c:explosion val="21"/>
            <c:spPr>
              <a:solidFill>
                <a:srgbClr val="99FF66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65F6-4D48-856B-5D2FC1ACDCC6}"/>
              </c:ext>
            </c:extLst>
          </c:dPt>
          <c:dPt>
            <c:idx val="6"/>
            <c:spPr>
              <a:solidFill>
                <a:schemeClr val="bg1"/>
              </a:solidFill>
              <a:ln w="25400" cap="flat" cmpd="sng" algn="ctr">
                <a:solidFill>
                  <a:schemeClr val="bg1"/>
                </a:solidFill>
                <a:prstDash val="solid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65F6-4D48-856B-5D2FC1ACDCC6}"/>
              </c:ext>
            </c:extLst>
          </c:dPt>
          <c:dPt>
            <c:idx val="7"/>
            <c:explosion val="17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65F6-4D48-856B-5D2FC1ACDCC6}"/>
              </c:ext>
            </c:extLst>
          </c:dPt>
          <c:dPt>
            <c:idx val="8"/>
            <c:explosion val="9"/>
            <c:spPr>
              <a:solidFill>
                <a:srgbClr val="FF00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65F6-4D48-856B-5D2FC1ACDCC6}"/>
              </c:ext>
            </c:extLst>
          </c:dPt>
          <c:dLbls>
            <c:dLbl>
              <c:idx val="0"/>
              <c:layout>
                <c:manualLayout>
                  <c:x val="-2.8717825192722621E-2"/>
                  <c:y val="-0.1100184690348943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37</a:t>
                    </a:r>
                    <a:r>
                      <a:rPr lang="ru-RU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,8</a:t>
                    </a:r>
                    <a:endParaRPr lang="en-US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5F6-4D48-856B-5D2FC1ACDCC6}"/>
                </c:ext>
              </c:extLst>
            </c:dLbl>
            <c:dLbl>
              <c:idx val="1"/>
              <c:layout>
                <c:manualLayout>
                  <c:x val="7.0784622546978523E-2"/>
                  <c:y val="6.693568493967408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1 </a:t>
                    </a:r>
                    <a:r>
                      <a:rPr lang="ru-RU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,</a:t>
                    </a:r>
                    <a:r>
                      <a:rPr lang="en-US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3</a:t>
                    </a:r>
                  </a:p>
                </c:rich>
              </c:tx>
              <c:spPr>
                <a:solidFill>
                  <a:srgbClr val="0070C0"/>
                </a:solidFill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3487590535487592"/>
                      <c:h val="7.079294219991544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5F6-4D48-856B-5D2FC1ACDCC6}"/>
                </c:ext>
              </c:extLst>
            </c:dLbl>
            <c:dLbl>
              <c:idx val="2"/>
              <c:layout>
                <c:manualLayout>
                  <c:x val="0.10046426918044511"/>
                  <c:y val="2.260170164446232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357,1</a:t>
                    </a:r>
                    <a:endParaRPr lang="en-US" dirty="0" smtClean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65F6-4D48-856B-5D2FC1ACDCC6}"/>
                </c:ext>
              </c:extLst>
            </c:dLbl>
            <c:dLbl>
              <c:idx val="3"/>
              <c:layout>
                <c:manualLayout>
                  <c:x val="0.42571237052779581"/>
                  <c:y val="-2.547283710392532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ru-RU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3</a:t>
                    </a:r>
                    <a:endParaRPr lang="en-US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pPr>
                <a:solidFill>
                  <a:srgbClr val="FF99FF"/>
                </a:solidFill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2347519454336217"/>
                      <c:h val="5.573519089637828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65F6-4D48-856B-5D2FC1ACDCC6}"/>
                </c:ext>
              </c:extLst>
            </c:dLbl>
            <c:dLbl>
              <c:idx val="4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5F6-4D48-856B-5D2FC1ACDCC6}"/>
                </c:ext>
              </c:extLst>
            </c:dLbl>
            <c:dLbl>
              <c:idx val="5"/>
              <c:layout>
                <c:manualLayout>
                  <c:x val="0.24149834170963758"/>
                  <c:y val="3.236925332523930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ru-RU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15,3</a:t>
                    </a:r>
                    <a:endParaRPr lang="en-US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pPr>
                <a:solidFill>
                  <a:srgbClr val="99FF66"/>
                </a:solidFill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2726072586987291"/>
                      <c:h val="4.928186890914806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65F6-4D48-856B-5D2FC1ACDCC6}"/>
                </c:ext>
              </c:extLst>
            </c:dLbl>
            <c:dLbl>
              <c:idx val="6"/>
              <c:layout>
                <c:manualLayout>
                  <c:x val="0.14204596750730081"/>
                  <c:y val="4.743530417673907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ru-RU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0,2</a:t>
                    </a:r>
                    <a:endParaRPr lang="en-US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pPr>
                <a:solidFill>
                  <a:schemeClr val="bg1"/>
                </a:solidFill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9.164894896534162E-2"/>
                      <c:h val="4.713076158007133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65F6-4D48-856B-5D2FC1ACDCC6}"/>
                </c:ext>
              </c:extLst>
            </c:dLbl>
            <c:dLbl>
              <c:idx val="7"/>
              <c:layout>
                <c:manualLayout>
                  <c:x val="0.1208615105566746"/>
                  <c:y val="0.1019635036694164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4</a:t>
                    </a:r>
                    <a:endParaRPr lang="en-US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pPr>
                <a:solidFill>
                  <a:srgbClr val="FFFF00"/>
                </a:solidFill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1641845596951694"/>
                      <c:h val="5.358408356730154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65F6-4D48-856B-5D2FC1ACDCC6}"/>
                </c:ext>
              </c:extLst>
            </c:dLbl>
            <c:dLbl>
              <c:idx val="8"/>
              <c:layout>
                <c:manualLayout>
                  <c:x val="7.0547285148691422E-2"/>
                  <c:y val="0.1380267333521234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13</a:t>
                    </a:r>
                    <a:r>
                      <a:rPr lang="ru-RU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,5</a:t>
                    </a:r>
                    <a:endParaRPr lang="en-US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pPr>
                <a:solidFill>
                  <a:srgbClr val="FF00FF"/>
                </a:solidFill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3980498405721004"/>
                      <c:h val="5.358408356730154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1-65F6-4D48-856B-5D2FC1ACDC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Val val="1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</c:v>
                </c:pt>
                <c:pt idx="1">
                  <c:v>Национальная безопасность</c:v>
                </c:pt>
                <c:pt idx="2">
                  <c:v>Образование</c:v>
                </c:pt>
                <c:pt idx="3">
                  <c:v>Культура</c:v>
                </c:pt>
                <c:pt idx="4">
                  <c:v>Национальная экономика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  <c:pt idx="7">
                  <c:v>СМИ</c:v>
                </c:pt>
                <c:pt idx="8">
                  <c:v>Фонд поддержки поселений</c:v>
                </c:pt>
              </c:strCache>
            </c:strRef>
          </c:cat>
          <c:val>
            <c:numRef>
              <c:f>Лист1!$B$2:$B$10</c:f>
              <c:numCache>
                <c:formatCode>#,##0.0\ _₽</c:formatCode>
                <c:ptCount val="9"/>
                <c:pt idx="0">
                  <c:v>37.769000000000013</c:v>
                </c:pt>
                <c:pt idx="1">
                  <c:v>1.3307</c:v>
                </c:pt>
                <c:pt idx="2">
                  <c:v>35.709770000000013</c:v>
                </c:pt>
                <c:pt idx="3">
                  <c:v>3.0491999999999999</c:v>
                </c:pt>
                <c:pt idx="4">
                  <c:v>0</c:v>
                </c:pt>
                <c:pt idx="5">
                  <c:v>15.286900000000001</c:v>
                </c:pt>
                <c:pt idx="6">
                  <c:v>0.17450000000000004</c:v>
                </c:pt>
                <c:pt idx="7">
                  <c:v>4.0423</c:v>
                </c:pt>
                <c:pt idx="8">
                  <c:v>13.489800000000002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65F6-4D48-856B-5D2FC1ACDCC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4-65F6-4D48-856B-5D2FC1ACDCC6}"/>
              </c:ext>
            </c:extLst>
          </c:dPt>
          <c:dPt>
            <c:idx val="1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6-65F6-4D48-856B-5D2FC1ACDCC6}"/>
              </c:ext>
            </c:extLst>
          </c:dPt>
          <c:dPt>
            <c:idx val="2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8-65F6-4D48-856B-5D2FC1ACDCC6}"/>
              </c:ext>
            </c:extLst>
          </c:dPt>
          <c:dPt>
            <c:idx val="3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A-65F6-4D48-856B-5D2FC1ACDCC6}"/>
              </c:ext>
            </c:extLst>
          </c:dPt>
          <c:dPt>
            <c:idx val="5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C-65F6-4D48-856B-5D2FC1ACDCC6}"/>
              </c:ext>
            </c:extLst>
          </c:dPt>
          <c:dPt>
            <c:idx val="6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E-65F6-4D48-856B-5D2FC1ACDCC6}"/>
              </c:ext>
            </c:extLst>
          </c:dPt>
          <c:dPt>
            <c:idx val="7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0-65F6-4D48-856B-5D2FC1ACDCC6}"/>
              </c:ext>
            </c:extLst>
          </c:dPt>
          <c:dPt>
            <c:idx val="8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2-65F6-4D48-856B-5D2FC1ACDCC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Percent val="1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</c:v>
                </c:pt>
                <c:pt idx="1">
                  <c:v>Национальная безопасность</c:v>
                </c:pt>
                <c:pt idx="2">
                  <c:v>Образование</c:v>
                </c:pt>
                <c:pt idx="3">
                  <c:v>Культура</c:v>
                </c:pt>
                <c:pt idx="4">
                  <c:v>Национальная экономика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  <c:pt idx="7">
                  <c:v>СМИ</c:v>
                </c:pt>
                <c:pt idx="8">
                  <c:v>Фонд поддержки поселений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3-65F6-4D48-856B-5D2FC1ACDCC6}"/>
            </c:ext>
          </c:extLst>
        </c:ser>
        <c:dLbls>
          <c:showPercent val="1"/>
        </c:dLbls>
      </c:pie3DChart>
    </c:plotArea>
    <c:legend>
      <c:legendPos val="t"/>
      <c:legendEntry>
        <c:idx val="0"/>
        <c:txPr>
          <a:bodyPr/>
          <a:lstStyle/>
          <a:p>
            <a:pPr>
              <a:defRPr sz="1400" b="1" i="0" baseline="0">
                <a:solidFill>
                  <a:schemeClr val="bg1"/>
                </a:solidFill>
                <a:latin typeface="Georgia" panose="02040502050405020303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4.9645397001926383E-2"/>
          <c:y val="0.70357249807585986"/>
          <c:w val="0.9184397049254065"/>
          <c:h val="0.2699092605339895"/>
        </c:manualLayout>
      </c:layout>
      <c:txPr>
        <a:bodyPr/>
        <a:lstStyle/>
        <a:p>
          <a:pPr>
            <a:defRPr sz="1400" b="1" i="0" baseline="0">
              <a:solidFill>
                <a:schemeClr val="bg1"/>
              </a:solidFill>
              <a:latin typeface="Georgia" panose="02040502050405020303" pitchFamily="18" charset="0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jpeg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jpeg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823B1E-A1D7-4E01-881D-953C2760F28F}" type="doc">
      <dgm:prSet loTypeId="urn:microsoft.com/office/officeart/2005/8/layout/balance1#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0EFE11-3082-47F1-AF6D-31C2448E96B5}">
      <dgm:prSet phldrT="[Текст]"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2018</a:t>
          </a:r>
          <a:r>
            <a:rPr lang="ru-RU" sz="2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20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год</a:t>
          </a:r>
          <a:endParaRPr lang="ru-RU" sz="2000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7FDA417E-09D0-4147-B599-B3470E2510A4}" type="parTrans" cxnId="{7A21A1EC-F914-4723-807B-1500A973F2E0}">
      <dgm:prSet/>
      <dgm:spPr/>
      <dgm:t>
        <a:bodyPr/>
        <a:lstStyle/>
        <a:p>
          <a:endParaRPr lang="ru-RU"/>
        </a:p>
      </dgm:t>
    </dgm:pt>
    <dgm:pt modelId="{13745A2D-45F2-4F49-9F97-ABABDE57D5A9}" type="sibTrans" cxnId="{7A21A1EC-F914-4723-807B-1500A973F2E0}">
      <dgm:prSet/>
      <dgm:spPr/>
      <dgm:t>
        <a:bodyPr/>
        <a:lstStyle/>
        <a:p>
          <a:endParaRPr lang="ru-RU"/>
        </a:p>
      </dgm:t>
    </dgm:pt>
    <dgm:pt modelId="{77066219-8C92-4FBE-B653-F3A01A3B7BC5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94</a:t>
          </a:r>
          <a:r>
            <a:rPr lang="ru-RU" sz="2400" dirty="0" smtClean="0">
              <a:solidFill>
                <a:srgbClr val="FFFF00"/>
              </a:solidFill>
              <a:latin typeface="Georgia" pitchFamily="18" charset="0"/>
            </a:rPr>
            <a:t>       </a:t>
          </a:r>
          <a:r>
            <a:rPr lang="ru-RU" sz="2000" dirty="0" smtClean="0">
              <a:solidFill>
                <a:srgbClr val="FFFF00"/>
              </a:solidFill>
              <a:latin typeface="Georgia" pitchFamily="18" charset="0"/>
            </a:rPr>
            <a:t>млн рублей</a:t>
          </a:r>
          <a:endParaRPr lang="ru-RU" sz="2000" dirty="0">
            <a:solidFill>
              <a:srgbClr val="FFFF00"/>
            </a:solidFill>
            <a:latin typeface="Georgia" pitchFamily="18" charset="0"/>
          </a:endParaRPr>
        </a:p>
      </dgm:t>
    </dgm:pt>
    <dgm:pt modelId="{A5A93200-4D1F-49B9-B613-EFB9CB6A9F2D}" type="parTrans" cxnId="{A39410DA-C074-4527-8811-3EB5F6BB05E3}">
      <dgm:prSet/>
      <dgm:spPr/>
      <dgm:t>
        <a:bodyPr/>
        <a:lstStyle/>
        <a:p>
          <a:endParaRPr lang="ru-RU"/>
        </a:p>
      </dgm:t>
    </dgm:pt>
    <dgm:pt modelId="{9AD99412-3284-434B-818E-0708F90D9DAA}" type="sibTrans" cxnId="{A39410DA-C074-4527-8811-3EB5F6BB05E3}">
      <dgm:prSet/>
      <dgm:spPr/>
      <dgm:t>
        <a:bodyPr/>
        <a:lstStyle/>
        <a:p>
          <a:endParaRPr lang="ru-RU"/>
        </a:p>
      </dgm:t>
    </dgm:pt>
    <dgm:pt modelId="{3C0BDB05-008C-4788-9021-77C40620F967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2019 </a:t>
          </a:r>
          <a:r>
            <a:rPr lang="ru-RU" sz="20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год</a:t>
          </a:r>
          <a:endParaRPr lang="ru-RU" sz="2000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F3537748-168E-492C-A964-14C47CCE6388}" type="parTrans" cxnId="{BD0A708F-0C9F-42A4-9988-BDC6F12D83E2}">
      <dgm:prSet/>
      <dgm:spPr/>
      <dgm:t>
        <a:bodyPr/>
        <a:lstStyle/>
        <a:p>
          <a:endParaRPr lang="ru-RU"/>
        </a:p>
      </dgm:t>
    </dgm:pt>
    <dgm:pt modelId="{2D501239-D822-4532-B13A-6E6B9C2A2F1E}" type="sibTrans" cxnId="{BD0A708F-0C9F-42A4-9988-BDC6F12D83E2}">
      <dgm:prSet/>
      <dgm:spPr/>
      <dgm:t>
        <a:bodyPr/>
        <a:lstStyle/>
        <a:p>
          <a:endParaRPr lang="ru-RU"/>
        </a:p>
      </dgm:t>
    </dgm:pt>
    <dgm:pt modelId="{61BAF967-257B-49D5-A72D-1DE5AE5F945F}">
      <dgm:prSet phldrT="[Текст]" custT="1"/>
      <dgm:spPr>
        <a:solidFill>
          <a:schemeClr val="accent1">
            <a:lumMod val="40000"/>
            <a:lumOff val="60000"/>
          </a:schemeClr>
        </a:solidFill>
        <a:scene3d>
          <a:camera prst="orthographicFront">
            <a:rot lat="0" lon="0" rev="0"/>
          </a:camera>
          <a:lightRig rig="threePt" dir="t"/>
        </a:scene3d>
      </dgm:spPr>
      <dgm:t>
        <a:bodyPr/>
        <a:lstStyle/>
        <a:p>
          <a:r>
            <a:rPr lang="ru-RU" sz="24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101,6</a:t>
          </a:r>
          <a:r>
            <a:rPr lang="ru-RU" sz="24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dirty="0" smtClean="0">
              <a:solidFill>
                <a:srgbClr val="FFFF00"/>
              </a:solidFill>
              <a:latin typeface="Georgia" pitchFamily="18" charset="0"/>
            </a:rPr>
            <a:t>млн рублей</a:t>
          </a:r>
          <a:endParaRPr lang="ru-RU" sz="2000" dirty="0">
            <a:solidFill>
              <a:srgbClr val="FFFF00"/>
            </a:solidFill>
            <a:latin typeface="Georgia" pitchFamily="18" charset="0"/>
          </a:endParaRPr>
        </a:p>
      </dgm:t>
    </dgm:pt>
    <dgm:pt modelId="{33B18D52-5CAF-4773-A7DD-6C99BA969F16}" type="parTrans" cxnId="{B40D28F1-8F30-44C9-A159-A728673C8DAC}">
      <dgm:prSet/>
      <dgm:spPr/>
      <dgm:t>
        <a:bodyPr/>
        <a:lstStyle/>
        <a:p>
          <a:endParaRPr lang="ru-RU"/>
        </a:p>
      </dgm:t>
    </dgm:pt>
    <dgm:pt modelId="{C5B81C60-1448-48E0-900D-544D80B13138}" type="sibTrans" cxnId="{B40D28F1-8F30-44C9-A159-A728673C8DAC}">
      <dgm:prSet/>
      <dgm:spPr/>
      <dgm:t>
        <a:bodyPr/>
        <a:lstStyle/>
        <a:p>
          <a:endParaRPr lang="ru-RU"/>
        </a:p>
      </dgm:t>
    </dgm:pt>
    <dgm:pt modelId="{41069CF0-4DFE-40CB-B830-ADB3AEF5C62F}" type="pres">
      <dgm:prSet presAssocID="{F8823B1E-A1D7-4E01-881D-953C2760F28F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790C84-C29C-420D-8F4B-2533E4515067}" type="pres">
      <dgm:prSet presAssocID="{F8823B1E-A1D7-4E01-881D-953C2760F28F}" presName="dummyMaxCanvas" presStyleCnt="0"/>
      <dgm:spPr/>
    </dgm:pt>
    <dgm:pt modelId="{986BD66C-01E3-48A7-A838-83ADE0410D32}" type="pres">
      <dgm:prSet presAssocID="{F8823B1E-A1D7-4E01-881D-953C2760F28F}" presName="parentComposite" presStyleCnt="0"/>
      <dgm:spPr/>
    </dgm:pt>
    <dgm:pt modelId="{413E2061-FC22-43B5-8886-2CBE70A0EE22}" type="pres">
      <dgm:prSet presAssocID="{F8823B1E-A1D7-4E01-881D-953C2760F28F}" presName="parent1" presStyleLbl="alignAccFollowNode1" presStyleIdx="0" presStyleCnt="4" custScaleX="107210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FB7270B5-97AE-4D70-8099-B012FA497E15}" type="pres">
      <dgm:prSet presAssocID="{F8823B1E-A1D7-4E01-881D-953C2760F28F}" presName="parent2" presStyleLbl="alignAccFollowNode1" presStyleIdx="1" presStyleCnt="4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67657DF4-D7CA-4DA5-85FE-C743C77B57A2}" type="pres">
      <dgm:prSet presAssocID="{F8823B1E-A1D7-4E01-881D-953C2760F28F}" presName="childrenComposite" presStyleCnt="0"/>
      <dgm:spPr/>
    </dgm:pt>
    <dgm:pt modelId="{F5D2C088-A18C-4ACE-83D0-FC3E9AFFAE03}" type="pres">
      <dgm:prSet presAssocID="{F8823B1E-A1D7-4E01-881D-953C2760F28F}" presName="dummyMaxCanvas_ChildArea" presStyleCnt="0"/>
      <dgm:spPr/>
    </dgm:pt>
    <dgm:pt modelId="{8DEB6129-6D31-4CB9-B380-6205ECE9242A}" type="pres">
      <dgm:prSet presAssocID="{F8823B1E-A1D7-4E01-881D-953C2760F28F}" presName="fulcrum" presStyleLbl="alignAccFollowNode1" presStyleIdx="2" presStyleCnt="4"/>
      <dgm:spPr>
        <a:solidFill>
          <a:schemeClr val="accent1">
            <a:lumMod val="75000"/>
            <a:alpha val="90000"/>
          </a:schemeClr>
        </a:solidFill>
      </dgm:spPr>
    </dgm:pt>
    <dgm:pt modelId="{10B16347-A0E5-4B48-BC32-AB11D206014B}" type="pres">
      <dgm:prSet presAssocID="{F8823B1E-A1D7-4E01-881D-953C2760F28F}" presName="balance_11" presStyleLbl="alignAccFollowNode1" presStyleIdx="3" presStyleCnt="4" custScaleX="103535" custScaleY="126515">
        <dgm:presLayoutVars>
          <dgm:bulletEnabled val="1"/>
        </dgm:presLayoutVars>
      </dgm:prSet>
      <dgm:spPr>
        <a:solidFill>
          <a:schemeClr val="accent1">
            <a:lumMod val="75000"/>
            <a:alpha val="90000"/>
          </a:schemeClr>
        </a:solidFill>
        <a:scene3d>
          <a:camera prst="orthographicFront">
            <a:rot lat="0" lon="0" rev="10200000"/>
          </a:camera>
          <a:lightRig rig="threePt" dir="t"/>
        </a:scene3d>
      </dgm:spPr>
    </dgm:pt>
    <dgm:pt modelId="{D5D2044A-4A68-43F8-BB6C-02DCF9618F97}" type="pres">
      <dgm:prSet presAssocID="{F8823B1E-A1D7-4E01-881D-953C2760F28F}" presName="left_11_1" presStyleLbl="node1" presStyleIdx="0" presStyleCnt="2" custScaleX="114921" custScaleY="74102" custLinFactNeighborX="-718" custLinFactNeighborY="-139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F556ED-B016-44BB-998F-25D1EF4174ED}" type="pres">
      <dgm:prSet presAssocID="{F8823B1E-A1D7-4E01-881D-953C2760F28F}" presName="right_11_1" presStyleLbl="node1" presStyleIdx="1" presStyleCnt="2" custScaleX="118986" custScaleY="71210" custLinFactNeighborX="3972" custLinFactNeighborY="31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D79B09-DC8F-40B3-B33D-51A8B76AF6BB}" type="presOf" srcId="{3C0BDB05-008C-4788-9021-77C40620F967}" destId="{FB7270B5-97AE-4D70-8099-B012FA497E15}" srcOrd="0" destOrd="0" presId="urn:microsoft.com/office/officeart/2005/8/layout/balance1#1"/>
    <dgm:cxn modelId="{B40D28F1-8F30-44C9-A159-A728673C8DAC}" srcId="{3C0BDB05-008C-4788-9021-77C40620F967}" destId="{61BAF967-257B-49D5-A72D-1DE5AE5F945F}" srcOrd="0" destOrd="0" parTransId="{33B18D52-5CAF-4773-A7DD-6C99BA969F16}" sibTransId="{C5B81C60-1448-48E0-900D-544D80B13138}"/>
    <dgm:cxn modelId="{12D83386-C36B-464B-B624-1FD1D911C70E}" type="presOf" srcId="{BD0EFE11-3082-47F1-AF6D-31C2448E96B5}" destId="{413E2061-FC22-43B5-8886-2CBE70A0EE22}" srcOrd="0" destOrd="0" presId="urn:microsoft.com/office/officeart/2005/8/layout/balance1#1"/>
    <dgm:cxn modelId="{B0CCCB78-34EB-4E79-9936-45660CF8AC1E}" type="presOf" srcId="{61BAF967-257B-49D5-A72D-1DE5AE5F945F}" destId="{E4F556ED-B016-44BB-998F-25D1EF4174ED}" srcOrd="0" destOrd="0" presId="urn:microsoft.com/office/officeart/2005/8/layout/balance1#1"/>
    <dgm:cxn modelId="{3FD9A0F5-63F5-4414-9CD9-5E5A24A59499}" type="presOf" srcId="{77066219-8C92-4FBE-B653-F3A01A3B7BC5}" destId="{D5D2044A-4A68-43F8-BB6C-02DCF9618F97}" srcOrd="0" destOrd="0" presId="urn:microsoft.com/office/officeart/2005/8/layout/balance1#1"/>
    <dgm:cxn modelId="{7A21A1EC-F914-4723-807B-1500A973F2E0}" srcId="{F8823B1E-A1D7-4E01-881D-953C2760F28F}" destId="{BD0EFE11-3082-47F1-AF6D-31C2448E96B5}" srcOrd="0" destOrd="0" parTransId="{7FDA417E-09D0-4147-B599-B3470E2510A4}" sibTransId="{13745A2D-45F2-4F49-9F97-ABABDE57D5A9}"/>
    <dgm:cxn modelId="{BD0A708F-0C9F-42A4-9988-BDC6F12D83E2}" srcId="{F8823B1E-A1D7-4E01-881D-953C2760F28F}" destId="{3C0BDB05-008C-4788-9021-77C40620F967}" srcOrd="1" destOrd="0" parTransId="{F3537748-168E-492C-A964-14C47CCE6388}" sibTransId="{2D501239-D822-4532-B13A-6E6B9C2A2F1E}"/>
    <dgm:cxn modelId="{A39410DA-C074-4527-8811-3EB5F6BB05E3}" srcId="{BD0EFE11-3082-47F1-AF6D-31C2448E96B5}" destId="{77066219-8C92-4FBE-B653-F3A01A3B7BC5}" srcOrd="0" destOrd="0" parTransId="{A5A93200-4D1F-49B9-B613-EFB9CB6A9F2D}" sibTransId="{9AD99412-3284-434B-818E-0708F90D9DAA}"/>
    <dgm:cxn modelId="{79376B21-3B74-49F1-ABA5-952DB600B13B}" type="presOf" srcId="{F8823B1E-A1D7-4E01-881D-953C2760F28F}" destId="{41069CF0-4DFE-40CB-B830-ADB3AEF5C62F}" srcOrd="0" destOrd="0" presId="urn:microsoft.com/office/officeart/2005/8/layout/balance1#1"/>
    <dgm:cxn modelId="{5116D71E-E489-4330-8EF2-83B9C0154B4C}" type="presParOf" srcId="{41069CF0-4DFE-40CB-B830-ADB3AEF5C62F}" destId="{10790C84-C29C-420D-8F4B-2533E4515067}" srcOrd="0" destOrd="0" presId="urn:microsoft.com/office/officeart/2005/8/layout/balance1#1"/>
    <dgm:cxn modelId="{DE290F8D-84A5-4FDF-B782-4D277B0CE35E}" type="presParOf" srcId="{41069CF0-4DFE-40CB-B830-ADB3AEF5C62F}" destId="{986BD66C-01E3-48A7-A838-83ADE0410D32}" srcOrd="1" destOrd="0" presId="urn:microsoft.com/office/officeart/2005/8/layout/balance1#1"/>
    <dgm:cxn modelId="{80D14208-FBF1-4252-A1E6-FE0149E2105D}" type="presParOf" srcId="{986BD66C-01E3-48A7-A838-83ADE0410D32}" destId="{413E2061-FC22-43B5-8886-2CBE70A0EE22}" srcOrd="0" destOrd="0" presId="urn:microsoft.com/office/officeart/2005/8/layout/balance1#1"/>
    <dgm:cxn modelId="{384649C8-88F8-4E67-9B03-F03FDE1DB341}" type="presParOf" srcId="{986BD66C-01E3-48A7-A838-83ADE0410D32}" destId="{FB7270B5-97AE-4D70-8099-B012FA497E15}" srcOrd="1" destOrd="0" presId="urn:microsoft.com/office/officeart/2005/8/layout/balance1#1"/>
    <dgm:cxn modelId="{EB7E63A3-0F76-4E5C-8E44-2454ABF87BB7}" type="presParOf" srcId="{41069CF0-4DFE-40CB-B830-ADB3AEF5C62F}" destId="{67657DF4-D7CA-4DA5-85FE-C743C77B57A2}" srcOrd="2" destOrd="0" presId="urn:microsoft.com/office/officeart/2005/8/layout/balance1#1"/>
    <dgm:cxn modelId="{FE55D223-EB97-4333-A134-F7D8A195AA07}" type="presParOf" srcId="{67657DF4-D7CA-4DA5-85FE-C743C77B57A2}" destId="{F5D2C088-A18C-4ACE-83D0-FC3E9AFFAE03}" srcOrd="0" destOrd="0" presId="urn:microsoft.com/office/officeart/2005/8/layout/balance1#1"/>
    <dgm:cxn modelId="{E03BE51E-8309-4BA7-98A5-4F79A57BF355}" type="presParOf" srcId="{67657DF4-D7CA-4DA5-85FE-C743C77B57A2}" destId="{8DEB6129-6D31-4CB9-B380-6205ECE9242A}" srcOrd="1" destOrd="0" presId="urn:microsoft.com/office/officeart/2005/8/layout/balance1#1"/>
    <dgm:cxn modelId="{756375C8-A308-4628-A29C-D0ACBCE6452F}" type="presParOf" srcId="{67657DF4-D7CA-4DA5-85FE-C743C77B57A2}" destId="{10B16347-A0E5-4B48-BC32-AB11D206014B}" srcOrd="2" destOrd="0" presId="urn:microsoft.com/office/officeart/2005/8/layout/balance1#1"/>
    <dgm:cxn modelId="{5B57120B-E589-4CB2-BCAC-2D729E2334AF}" type="presParOf" srcId="{67657DF4-D7CA-4DA5-85FE-C743C77B57A2}" destId="{D5D2044A-4A68-43F8-BB6C-02DCF9618F97}" srcOrd="3" destOrd="0" presId="urn:microsoft.com/office/officeart/2005/8/layout/balance1#1"/>
    <dgm:cxn modelId="{1BF72516-8B4C-4CBA-9CC2-FCB3C2F83F0C}" type="presParOf" srcId="{67657DF4-D7CA-4DA5-85FE-C743C77B57A2}" destId="{E4F556ED-B016-44BB-998F-25D1EF4174ED}" srcOrd="4" destOrd="0" presId="urn:microsoft.com/office/officeart/2005/8/layout/balance1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B8A530-5F6D-4CB7-BCDD-E099829A705A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363327F2-0DE1-4E04-BD18-E28CFA53A35E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3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110,4% </a:t>
          </a:r>
          <a:r>
            <a: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- ЕНВД</a:t>
          </a:r>
          <a:endParaRPr lang="ru-RU" sz="13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DB1D489F-D20C-4078-9FA2-AD5376F54909}" type="parTrans" cxnId="{C505B2FE-8310-450F-96EE-BC4A72C3B441}">
      <dgm:prSet/>
      <dgm:spPr/>
      <dgm:t>
        <a:bodyPr/>
        <a:lstStyle/>
        <a:p>
          <a:endParaRPr lang="ru-RU"/>
        </a:p>
      </dgm:t>
    </dgm:pt>
    <dgm:pt modelId="{EB07981A-FBAD-43E5-B873-902E17B7C76B}" type="sibTrans" cxnId="{C505B2FE-8310-450F-96EE-BC4A72C3B441}">
      <dgm:prSet/>
      <dgm:spPr/>
      <dgm:t>
        <a:bodyPr/>
        <a:lstStyle/>
        <a:p>
          <a:endParaRPr lang="ru-RU"/>
        </a:p>
      </dgm:t>
    </dgm:pt>
    <dgm:pt modelId="{A3F8966A-9FF6-4D1A-A089-664FF2013D88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3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213,1% </a:t>
          </a:r>
          <a:r>
            <a: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-доходы от реализации имущества и земельных участков</a:t>
          </a:r>
          <a:endParaRPr lang="ru-RU" sz="13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F548FD19-8DA0-4981-A1EA-69149AC51655}" type="parTrans" cxnId="{F60C2673-C812-4B71-8D4F-35B2BE48B766}">
      <dgm:prSet/>
      <dgm:spPr/>
      <dgm:t>
        <a:bodyPr/>
        <a:lstStyle/>
        <a:p>
          <a:endParaRPr lang="ru-RU"/>
        </a:p>
      </dgm:t>
    </dgm:pt>
    <dgm:pt modelId="{BB91D73D-9CE6-415C-AA49-AB791463415D}" type="sibTrans" cxnId="{F60C2673-C812-4B71-8D4F-35B2BE48B766}">
      <dgm:prSet/>
      <dgm:spPr/>
      <dgm:t>
        <a:bodyPr/>
        <a:lstStyle/>
        <a:p>
          <a:endParaRPr lang="ru-RU"/>
        </a:p>
      </dgm:t>
    </dgm:pt>
    <dgm:pt modelId="{14F3DEE1-A8A0-414B-A21D-EE6C76D1FFDC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3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132,7%</a:t>
          </a:r>
          <a:r>
            <a: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- доходы от сдачи в аренду имущества  и земельных участков</a:t>
          </a:r>
          <a:endParaRPr lang="ru-RU" sz="13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BEBDCA52-6E07-42DB-BCC0-09F6C47FFCD7}" type="parTrans" cxnId="{E5CB1FFD-3174-403C-AF35-FC9C79B13090}">
      <dgm:prSet/>
      <dgm:spPr/>
      <dgm:t>
        <a:bodyPr/>
        <a:lstStyle/>
        <a:p>
          <a:endParaRPr lang="ru-RU"/>
        </a:p>
      </dgm:t>
    </dgm:pt>
    <dgm:pt modelId="{541337A8-CB1D-439B-A13E-F4D70C2CF04C}" type="sibTrans" cxnId="{E5CB1FFD-3174-403C-AF35-FC9C79B13090}">
      <dgm:prSet/>
      <dgm:spPr/>
      <dgm:t>
        <a:bodyPr/>
        <a:lstStyle/>
        <a:p>
          <a:endParaRPr lang="ru-RU"/>
        </a:p>
      </dgm:t>
    </dgm:pt>
    <dgm:pt modelId="{D6990B98-2DF1-4725-B468-C92070A6743A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3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108,6% - </a:t>
          </a:r>
        </a:p>
        <a:p>
          <a:r>
            <a:rPr lang="ru-RU" sz="13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налог на доходы физических лиц</a:t>
          </a:r>
          <a:endParaRPr lang="ru-RU" sz="13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87275C1C-EB77-4EE7-BB10-4C94684DF99E}" type="parTrans" cxnId="{0ADF009E-9883-42DF-8BB4-E87C1A40697D}">
      <dgm:prSet/>
      <dgm:spPr/>
      <dgm:t>
        <a:bodyPr/>
        <a:lstStyle/>
        <a:p>
          <a:endParaRPr lang="ru-RU"/>
        </a:p>
      </dgm:t>
    </dgm:pt>
    <dgm:pt modelId="{A13FF910-8326-405D-97A1-10EB91C35997}" type="sibTrans" cxnId="{0ADF009E-9883-42DF-8BB4-E87C1A40697D}">
      <dgm:prSet/>
      <dgm:spPr/>
      <dgm:t>
        <a:bodyPr/>
        <a:lstStyle/>
        <a:p>
          <a:endParaRPr lang="ru-RU"/>
        </a:p>
      </dgm:t>
    </dgm:pt>
    <dgm:pt modelId="{E2CB32F4-E559-4AF2-925D-309D418B80AB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3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100% </a:t>
          </a:r>
          <a:r>
            <a: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- доходы от оказания платных услуг</a:t>
          </a:r>
          <a:endParaRPr lang="ru-RU" sz="13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F46469FD-C2E3-439B-940A-297D0988C6EA}" type="parTrans" cxnId="{7C2EF361-7E6D-4E27-8DB2-EEBF72802E52}">
      <dgm:prSet/>
      <dgm:spPr/>
      <dgm:t>
        <a:bodyPr/>
        <a:lstStyle/>
        <a:p>
          <a:endParaRPr lang="ru-RU"/>
        </a:p>
      </dgm:t>
    </dgm:pt>
    <dgm:pt modelId="{C607E787-9644-4FAB-9849-A89FD480C087}" type="sibTrans" cxnId="{7C2EF361-7E6D-4E27-8DB2-EEBF72802E52}">
      <dgm:prSet/>
      <dgm:spPr/>
      <dgm:t>
        <a:bodyPr/>
        <a:lstStyle/>
        <a:p>
          <a:endParaRPr lang="ru-RU"/>
        </a:p>
      </dgm:t>
    </dgm:pt>
    <dgm:pt modelId="{84FB0FF8-FD0B-446C-A8ED-63A2038A1DC9}" type="pres">
      <dgm:prSet presAssocID="{9EB8A530-5F6D-4CB7-BCDD-E099829A705A}" presName="arrowDiagram" presStyleCnt="0">
        <dgm:presLayoutVars>
          <dgm:chMax val="5"/>
          <dgm:dir/>
          <dgm:resizeHandles val="exact"/>
        </dgm:presLayoutVars>
      </dgm:prSet>
      <dgm:spPr/>
    </dgm:pt>
    <dgm:pt modelId="{E168B677-A292-4A62-9411-93ED40C7AC63}" type="pres">
      <dgm:prSet presAssocID="{9EB8A530-5F6D-4CB7-BCDD-E099829A705A}" presName="arrow" presStyleLbl="bgShp" presStyleIdx="0" presStyleCnt="1"/>
      <dgm:spPr>
        <a:ln>
          <a:solidFill>
            <a:schemeClr val="bg1"/>
          </a:solidFill>
        </a:ln>
      </dgm:spPr>
    </dgm:pt>
    <dgm:pt modelId="{84D0AC18-F89F-450C-9515-537474391A17}" type="pres">
      <dgm:prSet presAssocID="{9EB8A530-5F6D-4CB7-BCDD-E099829A705A}" presName="arrowDiagram5" presStyleCnt="0"/>
      <dgm:spPr/>
    </dgm:pt>
    <dgm:pt modelId="{1E3AD37B-8080-42E3-896E-2DAA58E61683}" type="pres">
      <dgm:prSet presAssocID="{363327F2-0DE1-4E04-BD18-E28CFA53A35E}" presName="bullet5a" presStyleLbl="node1" presStyleIdx="0" presStyleCnt="5"/>
      <dgm:spPr/>
    </dgm:pt>
    <dgm:pt modelId="{348AF080-D0A3-4694-BCFB-C0F73B091BB8}" type="pres">
      <dgm:prSet presAssocID="{363327F2-0DE1-4E04-BD18-E28CFA53A35E}" presName="textBox5a" presStyleLbl="revTx" presStyleIdx="0" presStyleCnt="5" custScaleY="128483" custLinFactX="100000" custLinFactY="-33485" custLinFactNeighborX="17775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0C8A4B-25A2-4E5A-AA44-59FFDA3EC4EA}" type="pres">
      <dgm:prSet presAssocID="{14F3DEE1-A8A0-414B-A21D-EE6C76D1FFDC}" presName="bullet5b" presStyleLbl="node1" presStyleIdx="1" presStyleCnt="5"/>
      <dgm:spPr/>
    </dgm:pt>
    <dgm:pt modelId="{0FF976B3-C4B1-4CA1-95DF-3042547775B1}" type="pres">
      <dgm:prSet presAssocID="{14F3DEE1-A8A0-414B-A21D-EE6C76D1FFDC}" presName="textBox5b" presStyleLbl="revTx" presStyleIdx="1" presStyleCnt="5" custScaleX="82288" custScaleY="101559" custLinFactX="100000" custLinFactNeighborX="133789" custLinFactNeighborY="-599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972F11-D6DC-440C-A353-506D86743FA8}" type="pres">
      <dgm:prSet presAssocID="{D6990B98-2DF1-4725-B468-C92070A6743A}" presName="bullet5c" presStyleLbl="node1" presStyleIdx="2" presStyleCnt="5"/>
      <dgm:spPr/>
    </dgm:pt>
    <dgm:pt modelId="{A8D1B325-6F8E-496A-8D72-ABE6845BF5C4}" type="pres">
      <dgm:prSet presAssocID="{D6990B98-2DF1-4725-B468-C92070A6743A}" presName="textBox5c" presStyleLbl="revTx" presStyleIdx="2" presStyleCnt="5" custScaleX="76440" custScaleY="47899" custLinFactNeighborX="-65188" custLinFactNeighborY="-49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8A32F7-53FC-4B7A-A153-C4B96BA13650}" type="pres">
      <dgm:prSet presAssocID="{E2CB32F4-E559-4AF2-925D-309D418B80AB}" presName="bullet5d" presStyleLbl="node1" presStyleIdx="3" presStyleCnt="5"/>
      <dgm:spPr/>
    </dgm:pt>
    <dgm:pt modelId="{0308514C-2D65-4115-8B9C-5EBE521403B3}" type="pres">
      <dgm:prSet presAssocID="{E2CB32F4-E559-4AF2-925D-309D418B80AB}" presName="textBox5d" presStyleLbl="revTx" presStyleIdx="3" presStyleCnt="5" custScaleX="81372" custScaleY="45190" custLinFactX="-100000" custLinFactNeighborX="-148856" custLinFactNeighborY="299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F30E69-77E9-4801-AF14-505AFBEB9871}" type="pres">
      <dgm:prSet presAssocID="{A3F8966A-9FF6-4D1A-A089-664FF2013D88}" presName="bullet5e" presStyleLbl="node1" presStyleIdx="4" presStyleCnt="5"/>
      <dgm:spPr/>
    </dgm:pt>
    <dgm:pt modelId="{881B8F60-59BA-40C9-922E-B3A65C5434ED}" type="pres">
      <dgm:prSet presAssocID="{A3F8966A-9FF6-4D1A-A089-664FF2013D88}" presName="textBox5e" presStyleLbl="revTx" presStyleIdx="4" presStyleCnt="5" custScaleX="91180" custScaleY="53454" custLinFactNeighborX="22061" custLinFactNeighborY="-255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99CEB2-FA92-4708-BB1B-8EA56256E554}" type="presOf" srcId="{A3F8966A-9FF6-4D1A-A089-664FF2013D88}" destId="{881B8F60-59BA-40C9-922E-B3A65C5434ED}" srcOrd="0" destOrd="0" presId="urn:microsoft.com/office/officeart/2005/8/layout/arrow2"/>
    <dgm:cxn modelId="{CDC1D55E-D28A-45C2-BA79-EFC84AD6618F}" type="presOf" srcId="{D6990B98-2DF1-4725-B468-C92070A6743A}" destId="{A8D1B325-6F8E-496A-8D72-ABE6845BF5C4}" srcOrd="0" destOrd="0" presId="urn:microsoft.com/office/officeart/2005/8/layout/arrow2"/>
    <dgm:cxn modelId="{6A298DBC-0594-4E98-9551-A8328B229E41}" type="presOf" srcId="{14F3DEE1-A8A0-414B-A21D-EE6C76D1FFDC}" destId="{0FF976B3-C4B1-4CA1-95DF-3042547775B1}" srcOrd="0" destOrd="0" presId="urn:microsoft.com/office/officeart/2005/8/layout/arrow2"/>
    <dgm:cxn modelId="{E5CB1FFD-3174-403C-AF35-FC9C79B13090}" srcId="{9EB8A530-5F6D-4CB7-BCDD-E099829A705A}" destId="{14F3DEE1-A8A0-414B-A21D-EE6C76D1FFDC}" srcOrd="1" destOrd="0" parTransId="{BEBDCA52-6E07-42DB-BCC0-09F6C47FFCD7}" sibTransId="{541337A8-CB1D-439B-A13E-F4D70C2CF04C}"/>
    <dgm:cxn modelId="{F60C2673-C812-4B71-8D4F-35B2BE48B766}" srcId="{9EB8A530-5F6D-4CB7-BCDD-E099829A705A}" destId="{A3F8966A-9FF6-4D1A-A089-664FF2013D88}" srcOrd="4" destOrd="0" parTransId="{F548FD19-8DA0-4981-A1EA-69149AC51655}" sibTransId="{BB91D73D-9CE6-415C-AA49-AB791463415D}"/>
    <dgm:cxn modelId="{C505B2FE-8310-450F-96EE-BC4A72C3B441}" srcId="{9EB8A530-5F6D-4CB7-BCDD-E099829A705A}" destId="{363327F2-0DE1-4E04-BD18-E28CFA53A35E}" srcOrd="0" destOrd="0" parTransId="{DB1D489F-D20C-4078-9FA2-AD5376F54909}" sibTransId="{EB07981A-FBAD-43E5-B873-902E17B7C76B}"/>
    <dgm:cxn modelId="{7C2EF361-7E6D-4E27-8DB2-EEBF72802E52}" srcId="{9EB8A530-5F6D-4CB7-BCDD-E099829A705A}" destId="{E2CB32F4-E559-4AF2-925D-309D418B80AB}" srcOrd="3" destOrd="0" parTransId="{F46469FD-C2E3-439B-940A-297D0988C6EA}" sibTransId="{C607E787-9644-4FAB-9849-A89FD480C087}"/>
    <dgm:cxn modelId="{E7C8E113-EA78-4620-9A03-95DDE6774118}" type="presOf" srcId="{363327F2-0DE1-4E04-BD18-E28CFA53A35E}" destId="{348AF080-D0A3-4694-BCFB-C0F73B091BB8}" srcOrd="0" destOrd="0" presId="urn:microsoft.com/office/officeart/2005/8/layout/arrow2"/>
    <dgm:cxn modelId="{CD737E6B-279F-488D-851A-D29E0E38551B}" type="presOf" srcId="{9EB8A530-5F6D-4CB7-BCDD-E099829A705A}" destId="{84FB0FF8-FD0B-446C-A8ED-63A2038A1DC9}" srcOrd="0" destOrd="0" presId="urn:microsoft.com/office/officeart/2005/8/layout/arrow2"/>
    <dgm:cxn modelId="{DFBA914D-0A0E-482B-8F5C-38760962646A}" type="presOf" srcId="{E2CB32F4-E559-4AF2-925D-309D418B80AB}" destId="{0308514C-2D65-4115-8B9C-5EBE521403B3}" srcOrd="0" destOrd="0" presId="urn:microsoft.com/office/officeart/2005/8/layout/arrow2"/>
    <dgm:cxn modelId="{0ADF009E-9883-42DF-8BB4-E87C1A40697D}" srcId="{9EB8A530-5F6D-4CB7-BCDD-E099829A705A}" destId="{D6990B98-2DF1-4725-B468-C92070A6743A}" srcOrd="2" destOrd="0" parTransId="{87275C1C-EB77-4EE7-BB10-4C94684DF99E}" sibTransId="{A13FF910-8326-405D-97A1-10EB91C35997}"/>
    <dgm:cxn modelId="{59DC4824-D6B1-4084-BB3A-02A40310985C}" type="presParOf" srcId="{84FB0FF8-FD0B-446C-A8ED-63A2038A1DC9}" destId="{E168B677-A292-4A62-9411-93ED40C7AC63}" srcOrd="0" destOrd="0" presId="urn:microsoft.com/office/officeart/2005/8/layout/arrow2"/>
    <dgm:cxn modelId="{A25E43A0-3495-4563-A93B-C09AE9C671DF}" type="presParOf" srcId="{84FB0FF8-FD0B-446C-A8ED-63A2038A1DC9}" destId="{84D0AC18-F89F-450C-9515-537474391A17}" srcOrd="1" destOrd="0" presId="urn:microsoft.com/office/officeart/2005/8/layout/arrow2"/>
    <dgm:cxn modelId="{8B8335E9-8C57-4BC0-B3B6-DB409DDE6AFD}" type="presParOf" srcId="{84D0AC18-F89F-450C-9515-537474391A17}" destId="{1E3AD37B-8080-42E3-896E-2DAA58E61683}" srcOrd="0" destOrd="0" presId="urn:microsoft.com/office/officeart/2005/8/layout/arrow2"/>
    <dgm:cxn modelId="{AEFA89AA-0BAE-4BBB-A8DE-A86298E7C642}" type="presParOf" srcId="{84D0AC18-F89F-450C-9515-537474391A17}" destId="{348AF080-D0A3-4694-BCFB-C0F73B091BB8}" srcOrd="1" destOrd="0" presId="urn:microsoft.com/office/officeart/2005/8/layout/arrow2"/>
    <dgm:cxn modelId="{B4F5B384-98C3-4C1C-9826-31DC62EA29A9}" type="presParOf" srcId="{84D0AC18-F89F-450C-9515-537474391A17}" destId="{C50C8A4B-25A2-4E5A-AA44-59FFDA3EC4EA}" srcOrd="2" destOrd="0" presId="urn:microsoft.com/office/officeart/2005/8/layout/arrow2"/>
    <dgm:cxn modelId="{3B1C6168-8517-44DF-9FBF-18A334BCA4B6}" type="presParOf" srcId="{84D0AC18-F89F-450C-9515-537474391A17}" destId="{0FF976B3-C4B1-4CA1-95DF-3042547775B1}" srcOrd="3" destOrd="0" presId="urn:microsoft.com/office/officeart/2005/8/layout/arrow2"/>
    <dgm:cxn modelId="{1FCC61B1-A4D8-4083-8F0F-8A96CAB40D96}" type="presParOf" srcId="{84D0AC18-F89F-450C-9515-537474391A17}" destId="{A6972F11-D6DC-440C-A353-506D86743FA8}" srcOrd="4" destOrd="0" presId="urn:microsoft.com/office/officeart/2005/8/layout/arrow2"/>
    <dgm:cxn modelId="{806B3636-A757-4FAE-9627-B0696D44F998}" type="presParOf" srcId="{84D0AC18-F89F-450C-9515-537474391A17}" destId="{A8D1B325-6F8E-496A-8D72-ABE6845BF5C4}" srcOrd="5" destOrd="0" presId="urn:microsoft.com/office/officeart/2005/8/layout/arrow2"/>
    <dgm:cxn modelId="{4C066631-6CC5-4B13-8537-054F101C1A7C}" type="presParOf" srcId="{84D0AC18-F89F-450C-9515-537474391A17}" destId="{A88A32F7-53FC-4B7A-A153-C4B96BA13650}" srcOrd="6" destOrd="0" presId="urn:microsoft.com/office/officeart/2005/8/layout/arrow2"/>
    <dgm:cxn modelId="{A3334BF9-5121-4099-8872-B152CE312C10}" type="presParOf" srcId="{84D0AC18-F89F-450C-9515-537474391A17}" destId="{0308514C-2D65-4115-8B9C-5EBE521403B3}" srcOrd="7" destOrd="0" presId="urn:microsoft.com/office/officeart/2005/8/layout/arrow2"/>
    <dgm:cxn modelId="{A71E43D5-343C-4129-B2F1-B965FD67D0D9}" type="presParOf" srcId="{84D0AC18-F89F-450C-9515-537474391A17}" destId="{C4F30E69-77E9-4801-AF14-505AFBEB9871}" srcOrd="8" destOrd="0" presId="urn:microsoft.com/office/officeart/2005/8/layout/arrow2"/>
    <dgm:cxn modelId="{3556C661-642E-4112-B522-D704485D9DC0}" type="presParOf" srcId="{84D0AC18-F89F-450C-9515-537474391A17}" destId="{881B8F60-59BA-40C9-922E-B3A65C5434ED}" srcOrd="9" destOrd="0" presId="urn:microsoft.com/office/officeart/2005/8/layout/arrow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72FB0A5-40A8-4994-83E0-508EC23AAE9B}" type="doc">
      <dgm:prSet loTypeId="urn:microsoft.com/office/officeart/2005/8/layout/vList3#3" loCatId="list" qsTypeId="urn:microsoft.com/office/officeart/2005/8/quickstyle/3d1" qsCatId="3D" csTypeId="urn:microsoft.com/office/officeart/2005/8/colors/accent5_2" csCatId="accent5" phldr="1"/>
      <dgm:spPr/>
    </dgm:pt>
    <dgm:pt modelId="{088C300C-23B3-48D4-9E91-D176290AE74E}">
      <dgm:prSet custT="1"/>
      <dgm:spPr/>
      <dgm:t>
        <a:bodyPr/>
        <a:lstStyle/>
        <a:p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Развитие налогового потенциала и уровня собираемости доходов</a:t>
          </a:r>
        </a:p>
      </dgm:t>
    </dgm:pt>
    <dgm:pt modelId="{86A59950-3165-4370-BA78-234CF6B443F6}" type="parTrans" cxnId="{327689F9-A9E6-4986-B86F-3BA2B31597BE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3349409-375E-4E5D-AA68-68ACC25E0680}" type="sibTrans" cxnId="{327689F9-A9E6-4986-B86F-3BA2B31597BE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FA4EF5-61DE-4E3B-A21F-D36D2764BD36}">
      <dgm:prSet custT="1"/>
      <dgm:spPr/>
      <dgm:t>
        <a:bodyPr/>
        <a:lstStyle/>
        <a:p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Повышение эффективности управления муниципальным имуществом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40A3DA-F324-49DA-BDCF-F975371D7C86}" type="parTrans" cxnId="{1A96F127-26FF-4C97-B550-1E14C567BEFC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8F5A5F-0AD5-466A-AF93-2DC31758FCE0}" type="sibTrans" cxnId="{1A96F127-26FF-4C97-B550-1E14C567BEFC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3D69F4B-2B6D-4421-BFE1-9FC76F0F509C}">
      <dgm:prSet custT="1"/>
      <dgm:spPr/>
      <dgm:t>
        <a:bodyPr/>
        <a:lstStyle/>
        <a:p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мероприятий по сокращению неэффективных расходов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DD89AB-4EA9-494C-96C4-754E1B570A5F}" type="parTrans" cxnId="{CBC380DA-015C-41CD-BD51-72F14EFBF6BD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C4F32D-6721-4B8C-AF58-8BFA31875EA8}" type="sibTrans" cxnId="{CBC380DA-015C-41CD-BD51-72F14EFBF6BD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93E6BC-3CE6-4EAA-831D-387DD80F695E}">
      <dgm:prSet custT="1"/>
      <dgm:spPr/>
      <dgm:t>
        <a:bodyPr/>
        <a:lstStyle/>
        <a:p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Осуществление закупок товаров, работ и услуг, путем проведения аукционов и котировок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0F6AB8-BB77-4658-92F3-A983CB3B7830}" type="parTrans" cxnId="{D44810E7-94BA-4890-8C6D-0CC73486A300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552BE7F-4349-4064-9A15-3459478A3C69}" type="sibTrans" cxnId="{D44810E7-94BA-4890-8C6D-0CC73486A300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5C5102A-871D-4657-9D33-DE7E1267959C}">
      <dgm:prSet custT="1"/>
      <dgm:spPr/>
      <dgm:t>
        <a:bodyPr/>
        <a:lstStyle/>
        <a:p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Недопущение образования кредиторской задолженности  </a:t>
          </a:r>
        </a:p>
      </dgm:t>
    </dgm:pt>
    <dgm:pt modelId="{AF9D195E-6825-4968-B95F-94B8CC6FAEDA}" type="parTrans" cxnId="{EEE8B586-28CA-498F-B481-235EB7C0DB3B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8AC39A2-25A7-42D7-B4C6-FF844D282043}" type="sibTrans" cxnId="{EEE8B586-28CA-498F-B481-235EB7C0DB3B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17A05E-6F3B-4C6C-9113-45288AE50166}">
      <dgm:prSet custT="1"/>
      <dgm:spPr/>
      <dgm:t>
        <a:bodyPr/>
        <a:lstStyle/>
        <a:p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</a:t>
          </a:r>
          <a:r>
            <a:rPr lang="ru-RU" sz="1600" b="1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муниципального финансового контроля за эффективным, рациональным и целевым расходованием бюджетных средств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40C090-5E5E-4EF9-AEF0-89E6BCF42929}" type="parTrans" cxnId="{8BFCDF27-2EA3-4AA3-B6AF-AD0168C03B5D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093F0F-0E36-4111-B4F4-EB8E77699A4D}" type="sibTrans" cxnId="{8BFCDF27-2EA3-4AA3-B6AF-AD0168C03B5D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A3641E-A1F2-4A23-AE0D-74DCF69B8C35}" type="pres">
      <dgm:prSet presAssocID="{B72FB0A5-40A8-4994-83E0-508EC23AAE9B}" presName="linearFlow" presStyleCnt="0">
        <dgm:presLayoutVars>
          <dgm:dir/>
          <dgm:resizeHandles val="exact"/>
        </dgm:presLayoutVars>
      </dgm:prSet>
      <dgm:spPr/>
    </dgm:pt>
    <dgm:pt modelId="{2229DFC8-9BC8-4980-ACAE-74E2F20F23B9}" type="pres">
      <dgm:prSet presAssocID="{C3D69F4B-2B6D-4421-BFE1-9FC76F0F509C}" presName="composite" presStyleCnt="0"/>
      <dgm:spPr/>
    </dgm:pt>
    <dgm:pt modelId="{55123643-4C12-43C5-BAD5-BE55E6610A5E}" type="pres">
      <dgm:prSet presAssocID="{C3D69F4B-2B6D-4421-BFE1-9FC76F0F509C}" presName="imgShp" presStyleLbl="fgImgPlace1" presStyleIdx="0" presStyleCnt="6" custLinFactNeighborX="931" custLinFactNeighborY="-81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ln w="57150">
          <a:solidFill>
            <a:srgbClr val="FFFF00"/>
          </a:solidFill>
        </a:ln>
      </dgm:spPr>
      <dgm:t>
        <a:bodyPr/>
        <a:lstStyle/>
        <a:p>
          <a:endParaRPr lang="ru-RU"/>
        </a:p>
      </dgm:t>
    </dgm:pt>
    <dgm:pt modelId="{41F201F8-348B-4804-8E1D-BE6B94F5FF36}" type="pres">
      <dgm:prSet presAssocID="{C3D69F4B-2B6D-4421-BFE1-9FC76F0F509C}" presName="txShp" presStyleLbl="node1" presStyleIdx="0" presStyleCnt="6" custScaleX="97130" custScaleY="100731" custLinFactNeighborX="-588" custLinFactNeighborY="-4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2CB334-1598-4EB3-9976-27CEC4F86480}" type="pres">
      <dgm:prSet presAssocID="{91C4F32D-6721-4B8C-AF58-8BFA31875EA8}" presName="spacing" presStyleCnt="0"/>
      <dgm:spPr/>
    </dgm:pt>
    <dgm:pt modelId="{FFAE0AD2-FC47-49FA-BA10-C80CDC7265C7}" type="pres">
      <dgm:prSet presAssocID="{A2FA4EF5-61DE-4E3B-A21F-D36D2764BD36}" presName="composite" presStyleCnt="0"/>
      <dgm:spPr/>
    </dgm:pt>
    <dgm:pt modelId="{FA177940-D837-4093-BCEB-40AE5CE5566E}" type="pres">
      <dgm:prSet presAssocID="{A2FA4EF5-61DE-4E3B-A21F-D36D2764BD36}" presName="imgShp" presStyleLbl="fgImgPlace1" presStyleIdx="1" presStyleCnt="6" custLinFactNeighborX="496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ln w="57150">
          <a:solidFill>
            <a:srgbClr val="FFFF00"/>
          </a:solidFill>
        </a:ln>
      </dgm:spPr>
    </dgm:pt>
    <dgm:pt modelId="{0925DCDF-3880-4091-ABC2-AE2A934440BA}" type="pres">
      <dgm:prSet presAssocID="{A2FA4EF5-61DE-4E3B-A21F-D36D2764BD36}" presName="tx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74FEC6-F673-416F-B220-77A3056EED42}" type="pres">
      <dgm:prSet presAssocID="{738F5A5F-0AD5-466A-AF93-2DC31758FCE0}" presName="spacing" presStyleCnt="0"/>
      <dgm:spPr/>
    </dgm:pt>
    <dgm:pt modelId="{B2D58975-271E-459A-83FF-ADB77F6D4746}" type="pres">
      <dgm:prSet presAssocID="{088C300C-23B3-48D4-9E91-D176290AE74E}" presName="composite" presStyleCnt="0"/>
      <dgm:spPr/>
    </dgm:pt>
    <dgm:pt modelId="{D6574BA4-417E-4E6D-99AC-1AC33FA7D9D6}" type="pres">
      <dgm:prSet presAssocID="{088C300C-23B3-48D4-9E91-D176290AE74E}" presName="imgShp" presStyleLbl="fgImgPlace1" presStyleIdx="2" presStyleCnt="6" custLinFactNeighborX="496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6000" r="-6000"/>
          </a:stretch>
        </a:blipFill>
        <a:ln w="57150">
          <a:solidFill>
            <a:srgbClr val="FFFF00"/>
          </a:solidFill>
        </a:ln>
      </dgm:spPr>
    </dgm:pt>
    <dgm:pt modelId="{F090116B-BD8B-4C06-99A2-12D44BB9DFC8}" type="pres">
      <dgm:prSet presAssocID="{088C300C-23B3-48D4-9E91-D176290AE74E}" presName="tx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B869FF-B82F-48EC-A9BB-A2DB7B15746F}" type="pres">
      <dgm:prSet presAssocID="{83349409-375E-4E5D-AA68-68ACC25E0680}" presName="spacing" presStyleCnt="0"/>
      <dgm:spPr/>
    </dgm:pt>
    <dgm:pt modelId="{3490C0AC-2D10-47CB-B253-D5798CC94412}" type="pres">
      <dgm:prSet presAssocID="{95C5102A-871D-4657-9D33-DE7E1267959C}" presName="composite" presStyleCnt="0"/>
      <dgm:spPr/>
    </dgm:pt>
    <dgm:pt modelId="{14043780-45F8-4CE5-A63F-74D8A6CDA917}" type="pres">
      <dgm:prSet presAssocID="{95C5102A-871D-4657-9D33-DE7E1267959C}" presName="imgShp" presStyleLbl="fgImgPlace1" presStyleIdx="3" presStyleCnt="6" custLinFactNeighborX="4966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ln w="57150">
          <a:solidFill>
            <a:srgbClr val="FFFF00"/>
          </a:solidFill>
        </a:ln>
      </dgm:spPr>
      <dgm:t>
        <a:bodyPr/>
        <a:lstStyle/>
        <a:p>
          <a:endParaRPr lang="ru-RU"/>
        </a:p>
      </dgm:t>
    </dgm:pt>
    <dgm:pt modelId="{B2F8420F-CA01-4C8B-ACA9-B5EAE3AC5CDB}" type="pres">
      <dgm:prSet presAssocID="{95C5102A-871D-4657-9D33-DE7E1267959C}" presName="tx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679A29-249B-4249-82C2-2C28C355957A}" type="pres">
      <dgm:prSet presAssocID="{F8AC39A2-25A7-42D7-B4C6-FF844D282043}" presName="spacing" presStyleCnt="0"/>
      <dgm:spPr/>
    </dgm:pt>
    <dgm:pt modelId="{15924204-F2AF-4CEB-A97C-33A18D7307BB}" type="pres">
      <dgm:prSet presAssocID="{0B93E6BC-3CE6-4EAA-831D-387DD80F695E}" presName="composite" presStyleCnt="0"/>
      <dgm:spPr/>
    </dgm:pt>
    <dgm:pt modelId="{4BF7C308-018F-47AD-9FA1-303AA349576C}" type="pres">
      <dgm:prSet presAssocID="{0B93E6BC-3CE6-4EAA-831D-387DD80F695E}" presName="imgShp" presStyleLbl="fgImgPlace1" presStyleIdx="4" presStyleCnt="6" custLinFactNeighborX="496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0000" r="-10000"/>
          </a:stretch>
        </a:blipFill>
        <a:ln w="57150">
          <a:solidFill>
            <a:srgbClr val="FFFF00"/>
          </a:solidFill>
        </a:ln>
      </dgm:spPr>
    </dgm:pt>
    <dgm:pt modelId="{048B4B98-99A4-455B-B110-5096F66A27AD}" type="pres">
      <dgm:prSet presAssocID="{0B93E6BC-3CE6-4EAA-831D-387DD80F695E}" presName="tx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CA86EF-5B22-405B-8141-E70E76AC9675}" type="pres">
      <dgm:prSet presAssocID="{C552BE7F-4349-4064-9A15-3459478A3C69}" presName="spacing" presStyleCnt="0"/>
      <dgm:spPr/>
    </dgm:pt>
    <dgm:pt modelId="{1A67127C-9209-4889-BA6F-4F3E599D550A}" type="pres">
      <dgm:prSet presAssocID="{ED17A05E-6F3B-4C6C-9113-45288AE50166}" presName="composite" presStyleCnt="0"/>
      <dgm:spPr/>
    </dgm:pt>
    <dgm:pt modelId="{BFE173B5-7DBA-4584-8F4F-F3E39DB8C90C}" type="pres">
      <dgm:prSet presAssocID="{ED17A05E-6F3B-4C6C-9113-45288AE50166}" presName="imgShp" presStyleLbl="fgImgPlace1" presStyleIdx="5" presStyleCnt="6" custLinFactNeighborX="4966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000" r="-2000"/>
          </a:stretch>
        </a:blipFill>
        <a:ln w="57150">
          <a:solidFill>
            <a:srgbClr val="FFFF00"/>
          </a:solidFill>
        </a:ln>
      </dgm:spPr>
      <dgm:t>
        <a:bodyPr/>
        <a:lstStyle/>
        <a:p>
          <a:endParaRPr lang="ru-RU"/>
        </a:p>
      </dgm:t>
    </dgm:pt>
    <dgm:pt modelId="{2F838578-FE07-47B4-971B-F1ACB42C79B5}" type="pres">
      <dgm:prSet presAssocID="{ED17A05E-6F3B-4C6C-9113-45288AE50166}" presName="tx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9B33AC-C55D-47A5-84FB-3755E7B2AD6C}" type="presOf" srcId="{B72FB0A5-40A8-4994-83E0-508EC23AAE9B}" destId="{09A3641E-A1F2-4A23-AE0D-74DCF69B8C35}" srcOrd="0" destOrd="0" presId="urn:microsoft.com/office/officeart/2005/8/layout/vList3#3"/>
    <dgm:cxn modelId="{40DBD00A-3140-4CFD-89C2-04BDF4DFA8E1}" type="presOf" srcId="{ED17A05E-6F3B-4C6C-9113-45288AE50166}" destId="{2F838578-FE07-47B4-971B-F1ACB42C79B5}" srcOrd="0" destOrd="0" presId="urn:microsoft.com/office/officeart/2005/8/layout/vList3#3"/>
    <dgm:cxn modelId="{EEE8B586-28CA-498F-B481-235EB7C0DB3B}" srcId="{B72FB0A5-40A8-4994-83E0-508EC23AAE9B}" destId="{95C5102A-871D-4657-9D33-DE7E1267959C}" srcOrd="3" destOrd="0" parTransId="{AF9D195E-6825-4968-B95F-94B8CC6FAEDA}" sibTransId="{F8AC39A2-25A7-42D7-B4C6-FF844D282043}"/>
    <dgm:cxn modelId="{8BFCDF27-2EA3-4AA3-B6AF-AD0168C03B5D}" srcId="{B72FB0A5-40A8-4994-83E0-508EC23AAE9B}" destId="{ED17A05E-6F3B-4C6C-9113-45288AE50166}" srcOrd="5" destOrd="0" parTransId="{C440C090-5E5E-4EF9-AEF0-89E6BCF42929}" sibTransId="{CA093F0F-0E36-4111-B4F4-EB8E77699A4D}"/>
    <dgm:cxn modelId="{B5D06BD6-2BE9-4AF0-BDC9-7F91E1B80CBF}" type="presOf" srcId="{95C5102A-871D-4657-9D33-DE7E1267959C}" destId="{B2F8420F-CA01-4C8B-ACA9-B5EAE3AC5CDB}" srcOrd="0" destOrd="0" presId="urn:microsoft.com/office/officeart/2005/8/layout/vList3#3"/>
    <dgm:cxn modelId="{4321EC7F-B3D9-46D5-84AE-AD8F42B8A9BF}" type="presOf" srcId="{0B93E6BC-3CE6-4EAA-831D-387DD80F695E}" destId="{048B4B98-99A4-455B-B110-5096F66A27AD}" srcOrd="0" destOrd="0" presId="urn:microsoft.com/office/officeart/2005/8/layout/vList3#3"/>
    <dgm:cxn modelId="{CBC380DA-015C-41CD-BD51-72F14EFBF6BD}" srcId="{B72FB0A5-40A8-4994-83E0-508EC23AAE9B}" destId="{C3D69F4B-2B6D-4421-BFE1-9FC76F0F509C}" srcOrd="0" destOrd="0" parTransId="{A5DD89AB-4EA9-494C-96C4-754E1B570A5F}" sibTransId="{91C4F32D-6721-4B8C-AF58-8BFA31875EA8}"/>
    <dgm:cxn modelId="{B767F8DE-7F4E-481E-8913-35BF5AACCAFE}" type="presOf" srcId="{088C300C-23B3-48D4-9E91-D176290AE74E}" destId="{F090116B-BD8B-4C06-99A2-12D44BB9DFC8}" srcOrd="0" destOrd="0" presId="urn:microsoft.com/office/officeart/2005/8/layout/vList3#3"/>
    <dgm:cxn modelId="{1F71BDA1-D102-423D-96A1-7782BC8FE561}" type="presOf" srcId="{C3D69F4B-2B6D-4421-BFE1-9FC76F0F509C}" destId="{41F201F8-348B-4804-8E1D-BE6B94F5FF36}" srcOrd="0" destOrd="0" presId="urn:microsoft.com/office/officeart/2005/8/layout/vList3#3"/>
    <dgm:cxn modelId="{1A96F127-26FF-4C97-B550-1E14C567BEFC}" srcId="{B72FB0A5-40A8-4994-83E0-508EC23AAE9B}" destId="{A2FA4EF5-61DE-4E3B-A21F-D36D2764BD36}" srcOrd="1" destOrd="0" parTransId="{7F40A3DA-F324-49DA-BDCF-F975371D7C86}" sibTransId="{738F5A5F-0AD5-466A-AF93-2DC31758FCE0}"/>
    <dgm:cxn modelId="{327689F9-A9E6-4986-B86F-3BA2B31597BE}" srcId="{B72FB0A5-40A8-4994-83E0-508EC23AAE9B}" destId="{088C300C-23B3-48D4-9E91-D176290AE74E}" srcOrd="2" destOrd="0" parTransId="{86A59950-3165-4370-BA78-234CF6B443F6}" sibTransId="{83349409-375E-4E5D-AA68-68ACC25E0680}"/>
    <dgm:cxn modelId="{AE5921ED-6207-4E93-B461-85733E2BB1FB}" type="presOf" srcId="{A2FA4EF5-61DE-4E3B-A21F-D36D2764BD36}" destId="{0925DCDF-3880-4091-ABC2-AE2A934440BA}" srcOrd="0" destOrd="0" presId="urn:microsoft.com/office/officeart/2005/8/layout/vList3#3"/>
    <dgm:cxn modelId="{D44810E7-94BA-4890-8C6D-0CC73486A300}" srcId="{B72FB0A5-40A8-4994-83E0-508EC23AAE9B}" destId="{0B93E6BC-3CE6-4EAA-831D-387DD80F695E}" srcOrd="4" destOrd="0" parTransId="{3F0F6AB8-BB77-4658-92F3-A983CB3B7830}" sibTransId="{C552BE7F-4349-4064-9A15-3459478A3C69}"/>
    <dgm:cxn modelId="{603F32F6-9C3E-4ECC-B046-04B8F799B359}" type="presParOf" srcId="{09A3641E-A1F2-4A23-AE0D-74DCF69B8C35}" destId="{2229DFC8-9BC8-4980-ACAE-74E2F20F23B9}" srcOrd="0" destOrd="0" presId="urn:microsoft.com/office/officeart/2005/8/layout/vList3#3"/>
    <dgm:cxn modelId="{B90E916F-D426-4BDC-9299-3E37B097340E}" type="presParOf" srcId="{2229DFC8-9BC8-4980-ACAE-74E2F20F23B9}" destId="{55123643-4C12-43C5-BAD5-BE55E6610A5E}" srcOrd="0" destOrd="0" presId="urn:microsoft.com/office/officeart/2005/8/layout/vList3#3"/>
    <dgm:cxn modelId="{DC149171-3D01-433B-BE1E-3ECA58646F43}" type="presParOf" srcId="{2229DFC8-9BC8-4980-ACAE-74E2F20F23B9}" destId="{41F201F8-348B-4804-8E1D-BE6B94F5FF36}" srcOrd="1" destOrd="0" presId="urn:microsoft.com/office/officeart/2005/8/layout/vList3#3"/>
    <dgm:cxn modelId="{43398A48-823A-418C-A9E2-4C55378EADB8}" type="presParOf" srcId="{09A3641E-A1F2-4A23-AE0D-74DCF69B8C35}" destId="{F82CB334-1598-4EB3-9976-27CEC4F86480}" srcOrd="1" destOrd="0" presId="urn:microsoft.com/office/officeart/2005/8/layout/vList3#3"/>
    <dgm:cxn modelId="{B0605707-236C-4423-AA6E-15A96E61A794}" type="presParOf" srcId="{09A3641E-A1F2-4A23-AE0D-74DCF69B8C35}" destId="{FFAE0AD2-FC47-49FA-BA10-C80CDC7265C7}" srcOrd="2" destOrd="0" presId="urn:microsoft.com/office/officeart/2005/8/layout/vList3#3"/>
    <dgm:cxn modelId="{30D368F7-D0B4-4897-81FD-A2911B9AF59D}" type="presParOf" srcId="{FFAE0AD2-FC47-49FA-BA10-C80CDC7265C7}" destId="{FA177940-D837-4093-BCEB-40AE5CE5566E}" srcOrd="0" destOrd="0" presId="urn:microsoft.com/office/officeart/2005/8/layout/vList3#3"/>
    <dgm:cxn modelId="{821226C1-7713-4DED-9C7E-873149C73EF4}" type="presParOf" srcId="{FFAE0AD2-FC47-49FA-BA10-C80CDC7265C7}" destId="{0925DCDF-3880-4091-ABC2-AE2A934440BA}" srcOrd="1" destOrd="0" presId="urn:microsoft.com/office/officeart/2005/8/layout/vList3#3"/>
    <dgm:cxn modelId="{D9A5B2FC-7570-43CA-AFAB-781F011C0F4C}" type="presParOf" srcId="{09A3641E-A1F2-4A23-AE0D-74DCF69B8C35}" destId="{1174FEC6-F673-416F-B220-77A3056EED42}" srcOrd="3" destOrd="0" presId="urn:microsoft.com/office/officeart/2005/8/layout/vList3#3"/>
    <dgm:cxn modelId="{62F13F9E-9A9D-470E-B0F5-E3FBFDE10394}" type="presParOf" srcId="{09A3641E-A1F2-4A23-AE0D-74DCF69B8C35}" destId="{B2D58975-271E-459A-83FF-ADB77F6D4746}" srcOrd="4" destOrd="0" presId="urn:microsoft.com/office/officeart/2005/8/layout/vList3#3"/>
    <dgm:cxn modelId="{5A678354-6CE5-4236-9531-E9AF50DB137E}" type="presParOf" srcId="{B2D58975-271E-459A-83FF-ADB77F6D4746}" destId="{D6574BA4-417E-4E6D-99AC-1AC33FA7D9D6}" srcOrd="0" destOrd="0" presId="urn:microsoft.com/office/officeart/2005/8/layout/vList3#3"/>
    <dgm:cxn modelId="{61339410-55EC-44E1-A2FA-00BF91A17BAE}" type="presParOf" srcId="{B2D58975-271E-459A-83FF-ADB77F6D4746}" destId="{F090116B-BD8B-4C06-99A2-12D44BB9DFC8}" srcOrd="1" destOrd="0" presId="urn:microsoft.com/office/officeart/2005/8/layout/vList3#3"/>
    <dgm:cxn modelId="{D390FB28-6521-4ADB-BDA5-765509D1B6CD}" type="presParOf" srcId="{09A3641E-A1F2-4A23-AE0D-74DCF69B8C35}" destId="{4AB869FF-B82F-48EC-A9BB-A2DB7B15746F}" srcOrd="5" destOrd="0" presId="urn:microsoft.com/office/officeart/2005/8/layout/vList3#3"/>
    <dgm:cxn modelId="{AD38538A-189D-4B6B-A419-127942BF9CD1}" type="presParOf" srcId="{09A3641E-A1F2-4A23-AE0D-74DCF69B8C35}" destId="{3490C0AC-2D10-47CB-B253-D5798CC94412}" srcOrd="6" destOrd="0" presId="urn:microsoft.com/office/officeart/2005/8/layout/vList3#3"/>
    <dgm:cxn modelId="{573434D3-1063-49CB-B857-95F43A3BC659}" type="presParOf" srcId="{3490C0AC-2D10-47CB-B253-D5798CC94412}" destId="{14043780-45F8-4CE5-A63F-74D8A6CDA917}" srcOrd="0" destOrd="0" presId="urn:microsoft.com/office/officeart/2005/8/layout/vList3#3"/>
    <dgm:cxn modelId="{1D88672B-602A-4667-9221-E48EA0F8421A}" type="presParOf" srcId="{3490C0AC-2D10-47CB-B253-D5798CC94412}" destId="{B2F8420F-CA01-4C8B-ACA9-B5EAE3AC5CDB}" srcOrd="1" destOrd="0" presId="urn:microsoft.com/office/officeart/2005/8/layout/vList3#3"/>
    <dgm:cxn modelId="{E7D7E5D8-92BA-4EDF-86BA-F2C7A3553010}" type="presParOf" srcId="{09A3641E-A1F2-4A23-AE0D-74DCF69B8C35}" destId="{95679A29-249B-4249-82C2-2C28C355957A}" srcOrd="7" destOrd="0" presId="urn:microsoft.com/office/officeart/2005/8/layout/vList3#3"/>
    <dgm:cxn modelId="{70CDA62D-E06F-428F-8752-55C37CD8D1E4}" type="presParOf" srcId="{09A3641E-A1F2-4A23-AE0D-74DCF69B8C35}" destId="{15924204-F2AF-4CEB-A97C-33A18D7307BB}" srcOrd="8" destOrd="0" presId="urn:microsoft.com/office/officeart/2005/8/layout/vList3#3"/>
    <dgm:cxn modelId="{CAAEA7EB-7FBF-4C2D-9C10-B8408B1E6D8F}" type="presParOf" srcId="{15924204-F2AF-4CEB-A97C-33A18D7307BB}" destId="{4BF7C308-018F-47AD-9FA1-303AA349576C}" srcOrd="0" destOrd="0" presId="urn:microsoft.com/office/officeart/2005/8/layout/vList3#3"/>
    <dgm:cxn modelId="{1A921F90-F614-4CA5-A3B0-3A277A4F7109}" type="presParOf" srcId="{15924204-F2AF-4CEB-A97C-33A18D7307BB}" destId="{048B4B98-99A4-455B-B110-5096F66A27AD}" srcOrd="1" destOrd="0" presId="urn:microsoft.com/office/officeart/2005/8/layout/vList3#3"/>
    <dgm:cxn modelId="{24EE48E4-9B0C-43A7-9E9F-2CF842700D27}" type="presParOf" srcId="{09A3641E-A1F2-4A23-AE0D-74DCF69B8C35}" destId="{05CA86EF-5B22-405B-8141-E70E76AC9675}" srcOrd="9" destOrd="0" presId="urn:microsoft.com/office/officeart/2005/8/layout/vList3#3"/>
    <dgm:cxn modelId="{2AE953B5-9B44-4B01-BD7A-2BBC70DC1B4E}" type="presParOf" srcId="{09A3641E-A1F2-4A23-AE0D-74DCF69B8C35}" destId="{1A67127C-9209-4889-BA6F-4F3E599D550A}" srcOrd="10" destOrd="0" presId="urn:microsoft.com/office/officeart/2005/8/layout/vList3#3"/>
    <dgm:cxn modelId="{115E53D8-01EB-4A90-8E30-B7D90774740A}" type="presParOf" srcId="{1A67127C-9209-4889-BA6F-4F3E599D550A}" destId="{BFE173B5-7DBA-4584-8F4F-F3E39DB8C90C}" srcOrd="0" destOrd="0" presId="urn:microsoft.com/office/officeart/2005/8/layout/vList3#3"/>
    <dgm:cxn modelId="{5C883FD3-1FC1-4BF7-A0FF-18548814A996}" type="presParOf" srcId="{1A67127C-9209-4889-BA6F-4F3E599D550A}" destId="{2F838578-FE07-47B4-971B-F1ACB42C79B5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595DBA4-4F51-49B8-AA24-54A6806CC981}" type="doc">
      <dgm:prSet loTypeId="urn:microsoft.com/office/officeart/2005/8/layout/hProcess3" loCatId="process" qsTypeId="urn:microsoft.com/office/officeart/2005/8/quickstyle/3d7" qsCatId="3D" csTypeId="urn:microsoft.com/office/officeart/2005/8/colors/accent1_2" csCatId="accent1" phldr="1"/>
      <dgm:spPr>
        <a:scene3d>
          <a:camera prst="perspectiveLeft" zoom="91000"/>
          <a:lightRig rig="twoPt" dir="t"/>
        </a:scene3d>
      </dgm:spPr>
    </dgm:pt>
    <dgm:pt modelId="{4AEAE64B-2D01-46B0-A5BE-EA1253468E85}">
      <dgm:prSet phldrT="[Текст]" custT="1"/>
      <dgm:spPr>
        <a:sp3d prstMaterial="matte"/>
      </dgm:spPr>
      <dgm:t>
        <a:bodyPr/>
        <a:lstStyle/>
        <a:p>
          <a:r>
            <a:rPr lang="ru-RU" sz="30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Первоочередные задачи на 2020 год</a:t>
          </a:r>
          <a:endParaRPr lang="ru-RU" sz="3000" b="1" dirty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A54576E-B297-43B5-8646-92FCE8A66A39}" type="parTrans" cxnId="{F11CD672-6973-4715-BD7E-200B4CD56DFF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B005F9-E997-4E8B-A1D3-9A8E75229150}" type="sibTrans" cxnId="{F11CD672-6973-4715-BD7E-200B4CD56DFF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0182B6-E8D4-4174-BC84-E5FA1F940B02}" type="pres">
      <dgm:prSet presAssocID="{6595DBA4-4F51-49B8-AA24-54A6806CC981}" presName="Name0" presStyleCnt="0">
        <dgm:presLayoutVars>
          <dgm:dir/>
          <dgm:animLvl val="lvl"/>
          <dgm:resizeHandles val="exact"/>
        </dgm:presLayoutVars>
      </dgm:prSet>
      <dgm:spPr/>
    </dgm:pt>
    <dgm:pt modelId="{96E758C1-6D32-4C9A-9273-E1BF71F152F1}" type="pres">
      <dgm:prSet presAssocID="{6595DBA4-4F51-49B8-AA24-54A6806CC981}" presName="dummy" presStyleCnt="0"/>
      <dgm:spPr>
        <a:sp3d prstMaterial="matte"/>
      </dgm:spPr>
    </dgm:pt>
    <dgm:pt modelId="{665ED3E2-7D7D-41C0-8AF1-F6A9AFC3EC6F}" type="pres">
      <dgm:prSet presAssocID="{6595DBA4-4F51-49B8-AA24-54A6806CC981}" presName="linH" presStyleCnt="0"/>
      <dgm:spPr>
        <a:sp3d prstMaterial="matte"/>
      </dgm:spPr>
    </dgm:pt>
    <dgm:pt modelId="{F665E692-A1F9-4E90-82DC-491479D37BC8}" type="pres">
      <dgm:prSet presAssocID="{6595DBA4-4F51-49B8-AA24-54A6806CC981}" presName="padding1" presStyleCnt="0"/>
      <dgm:spPr>
        <a:sp3d prstMaterial="matte"/>
      </dgm:spPr>
    </dgm:pt>
    <dgm:pt modelId="{F406B2ED-C28D-4D56-8ECB-4ED049F3F609}" type="pres">
      <dgm:prSet presAssocID="{4AEAE64B-2D01-46B0-A5BE-EA1253468E85}" presName="linV" presStyleCnt="0"/>
      <dgm:spPr>
        <a:sp3d prstMaterial="matte"/>
      </dgm:spPr>
    </dgm:pt>
    <dgm:pt modelId="{5AC8BD24-333C-4410-B535-6961572856E5}" type="pres">
      <dgm:prSet presAssocID="{4AEAE64B-2D01-46B0-A5BE-EA1253468E85}" presName="spVertical1" presStyleCnt="0"/>
      <dgm:spPr>
        <a:sp3d prstMaterial="matte"/>
      </dgm:spPr>
    </dgm:pt>
    <dgm:pt modelId="{A0118863-AC8B-41F3-8FC3-598755DD1136}" type="pres">
      <dgm:prSet presAssocID="{4AEAE64B-2D01-46B0-A5BE-EA1253468E85}" presName="parTx" presStyleLbl="revTx" presStyleIdx="0" presStyleCnt="1" custScaleX="2000000" custLinFactNeighborY="386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420799-59FF-4C4E-B93E-F82ED1E55605}" type="pres">
      <dgm:prSet presAssocID="{4AEAE64B-2D01-46B0-A5BE-EA1253468E85}" presName="spVertical2" presStyleCnt="0"/>
      <dgm:spPr>
        <a:sp3d prstMaterial="matte"/>
      </dgm:spPr>
    </dgm:pt>
    <dgm:pt modelId="{B35AA0E7-6550-4097-857B-F0FCC6768B0F}" type="pres">
      <dgm:prSet presAssocID="{4AEAE64B-2D01-46B0-A5BE-EA1253468E85}" presName="spVertical3" presStyleCnt="0"/>
      <dgm:spPr>
        <a:sp3d prstMaterial="matte"/>
      </dgm:spPr>
    </dgm:pt>
    <dgm:pt modelId="{50D11A1B-1AD4-43D4-AA38-A26EFE5531D4}" type="pres">
      <dgm:prSet presAssocID="{6595DBA4-4F51-49B8-AA24-54A6806CC981}" presName="padding2" presStyleCnt="0"/>
      <dgm:spPr>
        <a:sp3d prstMaterial="matte"/>
      </dgm:spPr>
    </dgm:pt>
    <dgm:pt modelId="{EF81703A-2A43-4909-BD8F-9527F08BDD44}" type="pres">
      <dgm:prSet presAssocID="{6595DBA4-4F51-49B8-AA24-54A6806CC981}" presName="negArrow" presStyleCnt="0"/>
      <dgm:spPr>
        <a:sp3d prstMaterial="matte"/>
      </dgm:spPr>
    </dgm:pt>
    <dgm:pt modelId="{A264B8A9-AB1D-4C18-BAF3-A7A720C3D02E}" type="pres">
      <dgm:prSet presAssocID="{6595DBA4-4F51-49B8-AA24-54A6806CC981}" presName="backgroundArrow" presStyleLbl="node1" presStyleIdx="0" presStyleCnt="1" custScaleY="120803" custLinFactNeighborX="-23594" custLinFactNeighborY="-481"/>
      <dgm:spPr>
        <a:noFill/>
        <a:ln w="66675">
          <a:solidFill>
            <a:srgbClr val="FFFF00"/>
          </a:solidFill>
        </a:ln>
        <a:effectLst>
          <a:outerShdw blurRad="76200" dir="18900000" sy="23000" kx="-1200000" algn="bl" rotWithShape="0">
            <a:prstClr val="black">
              <a:alpha val="57000"/>
            </a:prstClr>
          </a:outerShdw>
        </a:effectLst>
        <a:sp3d extrusionH="50600" prstMaterial="matte"/>
      </dgm:spPr>
    </dgm:pt>
  </dgm:ptLst>
  <dgm:cxnLst>
    <dgm:cxn modelId="{C7424F99-A32A-4101-B96D-908782A32155}" type="presOf" srcId="{4AEAE64B-2D01-46B0-A5BE-EA1253468E85}" destId="{A0118863-AC8B-41F3-8FC3-598755DD1136}" srcOrd="0" destOrd="0" presId="urn:microsoft.com/office/officeart/2005/8/layout/hProcess3"/>
    <dgm:cxn modelId="{229380D7-3CCE-4358-9F9D-8A476D2D5313}" type="presOf" srcId="{6595DBA4-4F51-49B8-AA24-54A6806CC981}" destId="{DB0182B6-E8D4-4174-BC84-E5FA1F940B02}" srcOrd="0" destOrd="0" presId="urn:microsoft.com/office/officeart/2005/8/layout/hProcess3"/>
    <dgm:cxn modelId="{F11CD672-6973-4715-BD7E-200B4CD56DFF}" srcId="{6595DBA4-4F51-49B8-AA24-54A6806CC981}" destId="{4AEAE64B-2D01-46B0-A5BE-EA1253468E85}" srcOrd="0" destOrd="0" parTransId="{5A54576E-B297-43B5-8646-92FCE8A66A39}" sibTransId="{DDB005F9-E997-4E8B-A1D3-9A8E75229150}"/>
    <dgm:cxn modelId="{0DF94303-9201-408A-BE63-543A7C327FCE}" type="presParOf" srcId="{DB0182B6-E8D4-4174-BC84-E5FA1F940B02}" destId="{96E758C1-6D32-4C9A-9273-E1BF71F152F1}" srcOrd="0" destOrd="0" presId="urn:microsoft.com/office/officeart/2005/8/layout/hProcess3"/>
    <dgm:cxn modelId="{CFB8B9AB-77FC-4876-B89F-E3A69B0B09A6}" type="presParOf" srcId="{DB0182B6-E8D4-4174-BC84-E5FA1F940B02}" destId="{665ED3E2-7D7D-41C0-8AF1-F6A9AFC3EC6F}" srcOrd="1" destOrd="0" presId="urn:microsoft.com/office/officeart/2005/8/layout/hProcess3"/>
    <dgm:cxn modelId="{86FDB95A-4FCA-4303-8C77-C59F4E690D60}" type="presParOf" srcId="{665ED3E2-7D7D-41C0-8AF1-F6A9AFC3EC6F}" destId="{F665E692-A1F9-4E90-82DC-491479D37BC8}" srcOrd="0" destOrd="0" presId="urn:microsoft.com/office/officeart/2005/8/layout/hProcess3"/>
    <dgm:cxn modelId="{DE2F26BA-E02F-486B-93BF-43427E279BD5}" type="presParOf" srcId="{665ED3E2-7D7D-41C0-8AF1-F6A9AFC3EC6F}" destId="{F406B2ED-C28D-4D56-8ECB-4ED049F3F609}" srcOrd="1" destOrd="0" presId="urn:microsoft.com/office/officeart/2005/8/layout/hProcess3"/>
    <dgm:cxn modelId="{679A0172-45E5-4C58-B3CC-4811E7DE902C}" type="presParOf" srcId="{F406B2ED-C28D-4D56-8ECB-4ED049F3F609}" destId="{5AC8BD24-333C-4410-B535-6961572856E5}" srcOrd="0" destOrd="0" presId="urn:microsoft.com/office/officeart/2005/8/layout/hProcess3"/>
    <dgm:cxn modelId="{C72CF2C8-2E25-479A-A24B-11ED0DABDFBD}" type="presParOf" srcId="{F406B2ED-C28D-4D56-8ECB-4ED049F3F609}" destId="{A0118863-AC8B-41F3-8FC3-598755DD1136}" srcOrd="1" destOrd="0" presId="urn:microsoft.com/office/officeart/2005/8/layout/hProcess3"/>
    <dgm:cxn modelId="{BFD6BB64-AEC8-4D97-8235-48F0607C5886}" type="presParOf" srcId="{F406B2ED-C28D-4D56-8ECB-4ED049F3F609}" destId="{18420799-59FF-4C4E-B93E-F82ED1E55605}" srcOrd="2" destOrd="0" presId="urn:microsoft.com/office/officeart/2005/8/layout/hProcess3"/>
    <dgm:cxn modelId="{7064815F-369A-4ACF-B947-4533272545FC}" type="presParOf" srcId="{F406B2ED-C28D-4D56-8ECB-4ED049F3F609}" destId="{B35AA0E7-6550-4097-857B-F0FCC6768B0F}" srcOrd="3" destOrd="0" presId="urn:microsoft.com/office/officeart/2005/8/layout/hProcess3"/>
    <dgm:cxn modelId="{12431408-A385-40C2-89A4-0A96E8C1B1CB}" type="presParOf" srcId="{665ED3E2-7D7D-41C0-8AF1-F6A9AFC3EC6F}" destId="{50D11A1B-1AD4-43D4-AA38-A26EFE5531D4}" srcOrd="2" destOrd="0" presId="urn:microsoft.com/office/officeart/2005/8/layout/hProcess3"/>
    <dgm:cxn modelId="{569F48DD-22E2-4759-BF72-9999D1F77C9F}" type="presParOf" srcId="{665ED3E2-7D7D-41C0-8AF1-F6A9AFC3EC6F}" destId="{EF81703A-2A43-4909-BD8F-9527F08BDD44}" srcOrd="3" destOrd="0" presId="urn:microsoft.com/office/officeart/2005/8/layout/hProcess3"/>
    <dgm:cxn modelId="{27B5E246-8ACB-4E53-AC5C-B954731E3EFA}" type="presParOf" srcId="{665ED3E2-7D7D-41C0-8AF1-F6A9AFC3EC6F}" destId="{A264B8A9-AB1D-4C18-BAF3-A7A720C3D02E}" srcOrd="4" destOrd="0" presId="urn:microsoft.com/office/officeart/2005/8/layout/hProcess3"/>
  </dgm:cxnLst>
  <dgm:bg/>
  <dgm:whole>
    <a:ln w="0">
      <a:noFill/>
    </a:ln>
  </dgm:whole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3E2061-FC22-43B5-8886-2CBE70A0EE22}">
      <dsp:nvSpPr>
        <dsp:cNvPr id="0" name=""/>
        <dsp:cNvSpPr/>
      </dsp:nvSpPr>
      <dsp:spPr>
        <a:xfrm>
          <a:off x="150705" y="335279"/>
          <a:ext cx="1086987" cy="563270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2018</a:t>
          </a:r>
          <a:r>
            <a:rPr lang="ru-RU" sz="2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20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год</a:t>
          </a:r>
          <a:endParaRPr lang="ru-RU" sz="20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sp:txBody>
      <dsp:txXfrm>
        <a:off x="150705" y="335279"/>
        <a:ext cx="1086987" cy="563270"/>
      </dsp:txXfrm>
    </dsp:sp>
    <dsp:sp modelId="{FB7270B5-97AE-4D70-8099-B012FA497E15}">
      <dsp:nvSpPr>
        <dsp:cNvPr id="0" name=""/>
        <dsp:cNvSpPr/>
      </dsp:nvSpPr>
      <dsp:spPr>
        <a:xfrm>
          <a:off x="1651759" y="335279"/>
          <a:ext cx="1013886" cy="563270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2019 </a:t>
          </a:r>
          <a:r>
            <a:rPr lang="ru-RU" sz="20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год</a:t>
          </a:r>
          <a:endParaRPr lang="ru-RU" sz="20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sp:txBody>
      <dsp:txXfrm>
        <a:off x="1651759" y="335279"/>
        <a:ext cx="1013886" cy="563270"/>
      </dsp:txXfrm>
    </dsp:sp>
    <dsp:sp modelId="{8DEB6129-6D31-4CB9-B380-6205ECE9242A}">
      <dsp:nvSpPr>
        <dsp:cNvPr id="0" name=""/>
        <dsp:cNvSpPr/>
      </dsp:nvSpPr>
      <dsp:spPr>
        <a:xfrm>
          <a:off x="1196949" y="2729179"/>
          <a:ext cx="422452" cy="422452"/>
        </a:xfrm>
        <a:prstGeom prst="triangle">
          <a:avLst/>
        </a:prstGeom>
        <a:solidFill>
          <a:schemeClr val="accent1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B16347-A0E5-4B48-BC32-AB11D206014B}">
      <dsp:nvSpPr>
        <dsp:cNvPr id="0" name=""/>
        <dsp:cNvSpPr/>
      </dsp:nvSpPr>
      <dsp:spPr>
        <a:xfrm>
          <a:off x="96016" y="2529610"/>
          <a:ext cx="2624319" cy="216636"/>
        </a:xfrm>
        <a:prstGeom prst="rect">
          <a:avLst/>
        </a:prstGeom>
        <a:solidFill>
          <a:schemeClr val="accent1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1020000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D2044A-4A68-43F8-BB6C-02DCF9618F97}">
      <dsp:nvSpPr>
        <dsp:cNvPr id="0" name=""/>
        <dsp:cNvSpPr/>
      </dsp:nvSpPr>
      <dsp:spPr>
        <a:xfrm>
          <a:off x="86060" y="1006906"/>
          <a:ext cx="1165168" cy="11186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94</a:t>
          </a:r>
          <a:r>
            <a:rPr lang="ru-RU" sz="2400" kern="1200" dirty="0" smtClean="0">
              <a:solidFill>
                <a:srgbClr val="FFFF00"/>
              </a:solidFill>
              <a:latin typeface="Georgia" pitchFamily="18" charset="0"/>
            </a:rPr>
            <a:t>       </a:t>
          </a:r>
          <a:r>
            <a:rPr lang="ru-RU" sz="2000" kern="1200" dirty="0" smtClean="0">
              <a:solidFill>
                <a:srgbClr val="FFFF00"/>
              </a:solidFill>
              <a:latin typeface="Georgia" pitchFamily="18" charset="0"/>
            </a:rPr>
            <a:t>млн рублей</a:t>
          </a:r>
          <a:endParaRPr lang="ru-RU" sz="2000" kern="1200" dirty="0">
            <a:solidFill>
              <a:srgbClr val="FFFF00"/>
            </a:solidFill>
            <a:latin typeface="Georgia" pitchFamily="18" charset="0"/>
          </a:endParaRPr>
        </a:p>
      </dsp:txBody>
      <dsp:txXfrm>
        <a:off x="86060" y="1006906"/>
        <a:ext cx="1165168" cy="1118617"/>
      </dsp:txXfrm>
    </dsp:sp>
    <dsp:sp modelId="{E4F556ED-B016-44BB-998F-25D1EF4174ED}">
      <dsp:nvSpPr>
        <dsp:cNvPr id="0" name=""/>
        <dsp:cNvSpPr/>
      </dsp:nvSpPr>
      <dsp:spPr>
        <a:xfrm>
          <a:off x="1577507" y="1287911"/>
          <a:ext cx="1206383" cy="1074961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101,6</a:t>
          </a:r>
          <a:r>
            <a:rPr lang="ru-RU" sz="2400" kern="1200" dirty="0" smtClean="0">
              <a:solidFill>
                <a:srgbClr val="FFFF00"/>
              </a:solidFill>
              <a:latin typeface="Georgia" pitchFamily="18" charset="0"/>
            </a:rPr>
            <a:t> </a:t>
          </a:r>
          <a:r>
            <a:rPr lang="ru-RU" sz="2000" kern="1200" dirty="0" smtClean="0">
              <a:solidFill>
                <a:srgbClr val="FFFF00"/>
              </a:solidFill>
              <a:latin typeface="Georgia" pitchFamily="18" charset="0"/>
            </a:rPr>
            <a:t>млн рублей</a:t>
          </a:r>
          <a:endParaRPr lang="ru-RU" sz="2000" kern="1200" dirty="0">
            <a:solidFill>
              <a:srgbClr val="FFFF00"/>
            </a:solidFill>
            <a:latin typeface="Georgia" pitchFamily="18" charset="0"/>
          </a:endParaRPr>
        </a:p>
      </dsp:txBody>
      <dsp:txXfrm>
        <a:off x="1577507" y="1287911"/>
        <a:ext cx="1206383" cy="107496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68B677-A292-4A62-9411-93ED40C7AC63}">
      <dsp:nvSpPr>
        <dsp:cNvPr id="0" name=""/>
        <dsp:cNvSpPr/>
      </dsp:nvSpPr>
      <dsp:spPr>
        <a:xfrm>
          <a:off x="361948" y="-61744"/>
          <a:ext cx="5829302" cy="3643313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3AD37B-8080-42E3-896E-2DAA58E61683}">
      <dsp:nvSpPr>
        <dsp:cNvPr id="0" name=""/>
        <dsp:cNvSpPr/>
      </dsp:nvSpPr>
      <dsp:spPr>
        <a:xfrm>
          <a:off x="936135" y="2647423"/>
          <a:ext cx="134073" cy="13407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8AF080-D0A3-4694-BCFB-C0F73B091BB8}">
      <dsp:nvSpPr>
        <dsp:cNvPr id="0" name=""/>
        <dsp:cNvSpPr/>
      </dsp:nvSpPr>
      <dsp:spPr>
        <a:xfrm>
          <a:off x="3124201" y="1433511"/>
          <a:ext cx="763638" cy="1114087"/>
        </a:xfrm>
        <a:prstGeom prst="rect">
          <a:avLst/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043" tIns="0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110,4% </a:t>
          </a:r>
          <a:r>
            <a:rPr lang="ru-RU" sz="13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- ЕНВД</a:t>
          </a:r>
          <a:endParaRPr lang="ru-RU" sz="13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3124201" y="1433511"/>
        <a:ext cx="763638" cy="1114087"/>
      </dsp:txXfrm>
    </dsp:sp>
    <dsp:sp modelId="{C50C8A4B-25A2-4E5A-AA44-59FFDA3EC4EA}">
      <dsp:nvSpPr>
        <dsp:cNvPr id="0" name=""/>
        <dsp:cNvSpPr/>
      </dsp:nvSpPr>
      <dsp:spPr>
        <a:xfrm>
          <a:off x="1661883" y="1950093"/>
          <a:ext cx="209854" cy="2098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F976B3-C4B1-4CA1-95DF-3042547775B1}">
      <dsp:nvSpPr>
        <dsp:cNvPr id="0" name=""/>
        <dsp:cNvSpPr/>
      </dsp:nvSpPr>
      <dsp:spPr>
        <a:xfrm>
          <a:off x="4114799" y="1128718"/>
          <a:ext cx="796271" cy="1550347"/>
        </a:xfrm>
        <a:prstGeom prst="rect">
          <a:avLst/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198" tIns="0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132,7%</a:t>
          </a:r>
          <a:r>
            <a:rPr lang="ru-RU" sz="13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- доходы от сдачи в аренду имущества  и земельных участков</a:t>
          </a:r>
          <a:endParaRPr lang="ru-RU" sz="13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4114799" y="1128718"/>
        <a:ext cx="796271" cy="1550347"/>
      </dsp:txXfrm>
    </dsp:sp>
    <dsp:sp modelId="{A6972F11-D6DC-440C-A353-506D86743FA8}">
      <dsp:nvSpPr>
        <dsp:cNvPr id="0" name=""/>
        <dsp:cNvSpPr/>
      </dsp:nvSpPr>
      <dsp:spPr>
        <a:xfrm>
          <a:off x="2594571" y="1394123"/>
          <a:ext cx="279806" cy="27980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D1B325-6F8E-496A-8D72-ABE6845BF5C4}">
      <dsp:nvSpPr>
        <dsp:cNvPr id="0" name=""/>
        <dsp:cNvSpPr/>
      </dsp:nvSpPr>
      <dsp:spPr>
        <a:xfrm>
          <a:off x="2133605" y="1966908"/>
          <a:ext cx="859992" cy="980752"/>
        </a:xfrm>
        <a:prstGeom prst="rect">
          <a:avLst/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264" tIns="0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108,6% - 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налог на доходы физических лиц</a:t>
          </a:r>
          <a:endParaRPr lang="ru-RU" sz="1300" b="1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2133605" y="1966908"/>
        <a:ext cx="859992" cy="980752"/>
      </dsp:txXfrm>
    </dsp:sp>
    <dsp:sp modelId="{A88A32F7-53FC-4B7A-A153-C4B96BA13650}">
      <dsp:nvSpPr>
        <dsp:cNvPr id="0" name=""/>
        <dsp:cNvSpPr/>
      </dsp:nvSpPr>
      <dsp:spPr>
        <a:xfrm>
          <a:off x="3678821" y="959840"/>
          <a:ext cx="361416" cy="36141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08514C-2D65-4115-8B9C-5EBE521403B3}">
      <dsp:nvSpPr>
        <dsp:cNvPr id="0" name=""/>
        <dsp:cNvSpPr/>
      </dsp:nvSpPr>
      <dsp:spPr>
        <a:xfrm>
          <a:off x="1066804" y="2540205"/>
          <a:ext cx="948683" cy="1103097"/>
        </a:xfrm>
        <a:prstGeom prst="rect">
          <a:avLst/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1507" tIns="0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100% </a:t>
          </a:r>
          <a:r>
            <a:rPr lang="ru-RU" sz="13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- доходы от оказания платных услуг</a:t>
          </a:r>
          <a:endParaRPr lang="ru-RU" sz="13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1066804" y="2540205"/>
        <a:ext cx="948683" cy="1103097"/>
      </dsp:txXfrm>
    </dsp:sp>
    <dsp:sp modelId="{C4F30E69-77E9-4801-AF14-505AFBEB9871}">
      <dsp:nvSpPr>
        <dsp:cNvPr id="0" name=""/>
        <dsp:cNvSpPr/>
      </dsp:nvSpPr>
      <dsp:spPr>
        <a:xfrm>
          <a:off x="4795133" y="669832"/>
          <a:ext cx="460514" cy="4605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1B8F60-59BA-40C9-922E-B3A65C5434ED}">
      <dsp:nvSpPr>
        <dsp:cNvPr id="0" name=""/>
        <dsp:cNvSpPr/>
      </dsp:nvSpPr>
      <dsp:spPr>
        <a:xfrm>
          <a:off x="5334005" y="838362"/>
          <a:ext cx="1063031" cy="1433357"/>
        </a:xfrm>
        <a:prstGeom prst="rect">
          <a:avLst/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4017" tIns="0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213,1% </a:t>
          </a:r>
          <a:r>
            <a:rPr lang="ru-RU" sz="13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-доходы от реализации имущества и земельных участков</a:t>
          </a:r>
          <a:endParaRPr lang="ru-RU" sz="13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5334005" y="838362"/>
        <a:ext cx="1063031" cy="143335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F201F8-348B-4804-8E1D-BE6B94F5FF36}">
      <dsp:nvSpPr>
        <dsp:cNvPr id="0" name=""/>
        <dsp:cNvSpPr/>
      </dsp:nvSpPr>
      <dsp:spPr>
        <a:xfrm rot="10800000">
          <a:off x="1501377" y="0"/>
          <a:ext cx="4669622" cy="867193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963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мероприятий по сокращению неэффективных расходов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501377" y="0"/>
        <a:ext cx="4669622" cy="867193"/>
      </dsp:txXfrm>
    </dsp:sp>
    <dsp:sp modelId="{55123643-4C12-43C5-BAD5-BE55E6610A5E}">
      <dsp:nvSpPr>
        <dsp:cNvPr id="0" name=""/>
        <dsp:cNvSpPr/>
      </dsp:nvSpPr>
      <dsp:spPr>
        <a:xfrm>
          <a:off x="1038221" y="3"/>
          <a:ext cx="860900" cy="86090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ln w="57150">
          <a:solidFill>
            <a:srgbClr val="FFFF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925DCDF-3880-4091-ABC2-AE2A934440BA}">
      <dsp:nvSpPr>
        <dsp:cNvPr id="0" name=""/>
        <dsp:cNvSpPr/>
      </dsp:nvSpPr>
      <dsp:spPr>
        <a:xfrm rot="10800000">
          <a:off x="1426162" y="1128017"/>
          <a:ext cx="4807600" cy="860900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963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Повышение эффективности управления муниципальным имуществом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426162" y="1128017"/>
        <a:ext cx="4807600" cy="860900"/>
      </dsp:txXfrm>
    </dsp:sp>
    <dsp:sp modelId="{FA177940-D837-4093-BCEB-40AE5CE5566E}">
      <dsp:nvSpPr>
        <dsp:cNvPr id="0" name=""/>
        <dsp:cNvSpPr/>
      </dsp:nvSpPr>
      <dsp:spPr>
        <a:xfrm>
          <a:off x="1038464" y="1128017"/>
          <a:ext cx="860900" cy="86090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ln w="57150">
          <a:solidFill>
            <a:srgbClr val="FFFF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090116B-BD8B-4C06-99A2-12D44BB9DFC8}">
      <dsp:nvSpPr>
        <dsp:cNvPr id="0" name=""/>
        <dsp:cNvSpPr/>
      </dsp:nvSpPr>
      <dsp:spPr>
        <a:xfrm rot="10800000">
          <a:off x="1426162" y="2245903"/>
          <a:ext cx="4807600" cy="860900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963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Развитие налогового потенциала и уровня собираемости доходов</a:t>
          </a:r>
        </a:p>
      </dsp:txBody>
      <dsp:txXfrm rot="10800000">
        <a:off x="1426162" y="2245903"/>
        <a:ext cx="4807600" cy="860900"/>
      </dsp:txXfrm>
    </dsp:sp>
    <dsp:sp modelId="{D6574BA4-417E-4E6D-99AC-1AC33FA7D9D6}">
      <dsp:nvSpPr>
        <dsp:cNvPr id="0" name=""/>
        <dsp:cNvSpPr/>
      </dsp:nvSpPr>
      <dsp:spPr>
        <a:xfrm>
          <a:off x="1038464" y="2245903"/>
          <a:ext cx="860900" cy="860900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6000" r="-6000"/>
          </a:stretch>
        </a:blipFill>
        <a:ln w="57150">
          <a:solidFill>
            <a:srgbClr val="FFFF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2F8420F-CA01-4C8B-ACA9-B5EAE3AC5CDB}">
      <dsp:nvSpPr>
        <dsp:cNvPr id="0" name=""/>
        <dsp:cNvSpPr/>
      </dsp:nvSpPr>
      <dsp:spPr>
        <a:xfrm rot="10800000">
          <a:off x="1426162" y="3363789"/>
          <a:ext cx="4807600" cy="860900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963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Недопущение образования кредиторской задолженности  </a:t>
          </a:r>
        </a:p>
      </dsp:txBody>
      <dsp:txXfrm rot="10800000">
        <a:off x="1426162" y="3363789"/>
        <a:ext cx="4807600" cy="860900"/>
      </dsp:txXfrm>
    </dsp:sp>
    <dsp:sp modelId="{14043780-45F8-4CE5-A63F-74D8A6CDA917}">
      <dsp:nvSpPr>
        <dsp:cNvPr id="0" name=""/>
        <dsp:cNvSpPr/>
      </dsp:nvSpPr>
      <dsp:spPr>
        <a:xfrm>
          <a:off x="1038464" y="3363789"/>
          <a:ext cx="860900" cy="860900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ln w="57150">
          <a:solidFill>
            <a:srgbClr val="FFFF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48B4B98-99A4-455B-B110-5096F66A27AD}">
      <dsp:nvSpPr>
        <dsp:cNvPr id="0" name=""/>
        <dsp:cNvSpPr/>
      </dsp:nvSpPr>
      <dsp:spPr>
        <a:xfrm rot="10800000">
          <a:off x="1426162" y="4481675"/>
          <a:ext cx="4807600" cy="860900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963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Осуществление закупок товаров, работ и услуг, путем проведения аукционов и котировок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426162" y="4481675"/>
        <a:ext cx="4807600" cy="860900"/>
      </dsp:txXfrm>
    </dsp:sp>
    <dsp:sp modelId="{4BF7C308-018F-47AD-9FA1-303AA349576C}">
      <dsp:nvSpPr>
        <dsp:cNvPr id="0" name=""/>
        <dsp:cNvSpPr/>
      </dsp:nvSpPr>
      <dsp:spPr>
        <a:xfrm>
          <a:off x="1038464" y="4481675"/>
          <a:ext cx="860900" cy="860900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0000" r="-10000"/>
          </a:stretch>
        </a:blipFill>
        <a:ln w="57150">
          <a:solidFill>
            <a:srgbClr val="FFFF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F838578-FE07-47B4-971B-F1ACB42C79B5}">
      <dsp:nvSpPr>
        <dsp:cNvPr id="0" name=""/>
        <dsp:cNvSpPr/>
      </dsp:nvSpPr>
      <dsp:spPr>
        <a:xfrm rot="10800000">
          <a:off x="1426162" y="5599560"/>
          <a:ext cx="4807600" cy="860900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963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</a:t>
          </a:r>
          <a:r>
            <a:rPr lang="ru-RU" sz="1600" b="1" kern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муниципального финансового контроля за эффективным, рациональным и целевым расходованием бюджетных средств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426162" y="5599560"/>
        <a:ext cx="4807600" cy="860900"/>
      </dsp:txXfrm>
    </dsp:sp>
    <dsp:sp modelId="{BFE173B5-7DBA-4584-8F4F-F3E39DB8C90C}">
      <dsp:nvSpPr>
        <dsp:cNvPr id="0" name=""/>
        <dsp:cNvSpPr/>
      </dsp:nvSpPr>
      <dsp:spPr>
        <a:xfrm>
          <a:off x="1038464" y="5599560"/>
          <a:ext cx="860900" cy="860900"/>
        </a:xfrm>
        <a:prstGeom prst="ellipse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000" r="-2000"/>
          </a:stretch>
        </a:blipFill>
        <a:ln w="57150">
          <a:solidFill>
            <a:srgbClr val="FFFF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64B8A9-AB1D-4C18-BAF3-A7A720C3D02E}">
      <dsp:nvSpPr>
        <dsp:cNvPr id="0" name=""/>
        <dsp:cNvSpPr/>
      </dsp:nvSpPr>
      <dsp:spPr>
        <a:xfrm>
          <a:off x="0" y="0"/>
          <a:ext cx="4410074" cy="4087973"/>
        </a:xfrm>
        <a:prstGeom prst="rightArrow">
          <a:avLst/>
        </a:prstGeom>
        <a:noFill/>
        <a:ln w="66675">
          <a:solidFill>
            <a:srgbClr val="FFFF00"/>
          </a:solidFill>
        </a:ln>
        <a:effectLst>
          <a:outerShdw blurRad="76200" dir="18900000" sy="23000" kx="-1200000" algn="bl" rotWithShape="0">
            <a:prstClr val="black">
              <a:alpha val="57000"/>
            </a:prstClr>
          </a:outerShdw>
        </a:effectLst>
        <a:sp3d extrusionH="50600" prstMaterial="matte"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0118863-AC8B-41F3-8FC3-598755DD1136}">
      <dsp:nvSpPr>
        <dsp:cNvPr id="0" name=""/>
        <dsp:cNvSpPr/>
      </dsp:nvSpPr>
      <dsp:spPr>
        <a:xfrm>
          <a:off x="356811" y="1186747"/>
          <a:ext cx="3612256" cy="1692000"/>
        </a:xfrm>
        <a:prstGeom prst="rect">
          <a:avLst/>
        </a:prstGeom>
        <a:noFill/>
        <a:ln>
          <a:noFill/>
        </a:ln>
        <a:effectLst/>
        <a:scene3d>
          <a:camera prst="perspectiveLeft" zoom="91000"/>
          <a:lightRig rig="twoPt" dir="t"/>
        </a:scene3d>
        <a:sp3d prstMaterial="matte"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0" rIns="0" bIns="3048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Первоочередные задачи на 2020 год</a:t>
          </a:r>
          <a:endParaRPr lang="ru-RU" sz="3000" b="1" kern="1200" dirty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6811" y="1186747"/>
        <a:ext cx="3612256" cy="1692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alance1#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0.33945</cdr:x>
      <cdr:y>0.05714</cdr:y>
    </cdr:from>
    <cdr:to>
      <cdr:x>0.47707</cdr:x>
      <cdr:y>0.15714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2819400" y="304800"/>
          <a:ext cx="1143044" cy="5334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2200" b="1" dirty="0" smtClean="0">
              <a:latin typeface="Arial" pitchFamily="34" charset="0"/>
              <a:cs typeface="Arial" pitchFamily="34" charset="0"/>
            </a:rPr>
            <a:t>2018</a:t>
          </a:r>
          <a:endParaRPr lang="ru-RU" sz="2200" b="1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0.65138</cdr:x>
      <cdr:y>0.21429</cdr:y>
    </cdr:from>
    <cdr:to>
      <cdr:x>0.73394</cdr:x>
      <cdr:y>0.27143</cdr:y>
    </cdr:to>
    <cdr:sp macro="" textlink="">
      <cdr:nvSpPr>
        <cdr:cNvPr id="3" name="Скругленный прямоугольник 2"/>
        <cdr:cNvSpPr/>
      </cdr:nvSpPr>
      <cdr:spPr>
        <a:xfrm xmlns:a="http://schemas.openxmlformats.org/drawingml/2006/main">
          <a:off x="5410200" y="1143000"/>
          <a:ext cx="685800" cy="30480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1">
            <a:lumMod val="7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600" b="1" dirty="0" smtClean="0"/>
            <a:t>464,8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0.50459</cdr:x>
      <cdr:y>0.85714</cdr:y>
    </cdr:from>
    <cdr:to>
      <cdr:x>0.58716</cdr:x>
      <cdr:y>0.91429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4191000" y="4572000"/>
          <a:ext cx="685800" cy="30480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1">
            <a:lumMod val="75000"/>
          </a:schemeClr>
        </a:solidFill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r>
            <a:rPr lang="ru-RU" sz="1600" b="1" dirty="0" smtClean="0"/>
            <a:t>12,6</a:t>
          </a:r>
          <a:endParaRPr lang="ru-RU" sz="16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0.09461</cdr:x>
      <cdr:y>0.8426</cdr:y>
    </cdr:from>
    <cdr:to>
      <cdr:x>0.25636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33856" y="4895088"/>
          <a:ext cx="1938528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0.07716</cdr:x>
      <cdr:y>0.79328</cdr:y>
    </cdr:from>
    <cdr:to>
      <cdr:x>0.26536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85800" y="4608551"/>
          <a:ext cx="1672716" cy="12009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налог</a:t>
          </a:r>
        </a:p>
        <a:p xmlns:a="http://schemas.openxmlformats.org/drawingml/2006/main">
          <a:r>
            <a:rPr lang="ru-RU" sz="18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на доходы </a:t>
          </a:r>
        </a:p>
        <a:p xmlns:a="http://schemas.openxmlformats.org/drawingml/2006/main">
          <a:r>
            <a:rPr lang="ru-RU" sz="18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физических лиц</a:t>
          </a:r>
          <a:endParaRPr lang="ru-RU" sz="18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0.30519</cdr:x>
      <cdr:y>0.80378</cdr:y>
    </cdr:from>
    <cdr:to>
      <cdr:x>0.44863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657600" y="4669536"/>
          <a:ext cx="1719072" cy="11399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0.29298</cdr:x>
      <cdr:y>0.81007</cdr:y>
    </cdr:from>
    <cdr:to>
      <cdr:x>0.41099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511296" y="4706112"/>
          <a:ext cx="1414272" cy="11033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единый налог</a:t>
          </a:r>
        </a:p>
        <a:p xmlns:a="http://schemas.openxmlformats.org/drawingml/2006/main">
          <a:r>
            <a:rPr lang="ru-RU" sz="18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на вмененный </a:t>
          </a:r>
        </a:p>
        <a:p xmlns:a="http://schemas.openxmlformats.org/drawingml/2006/main">
          <a:r>
            <a:rPr lang="ru-RU" sz="18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доход</a:t>
          </a:r>
          <a:endParaRPr lang="ru-RU" sz="18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0.4883</cdr:x>
      <cdr:y>0.80588</cdr:y>
    </cdr:from>
    <cdr:to>
      <cdr:x>0.6297</cdr:x>
      <cdr:y>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852160" y="4681728"/>
          <a:ext cx="1694688" cy="11277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е</a:t>
          </a:r>
          <a:r>
            <a:rPr lang="ru-RU" sz="18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диный сельско-</a:t>
          </a:r>
        </a:p>
        <a:p xmlns:a="http://schemas.openxmlformats.org/drawingml/2006/main">
          <a:r>
            <a:rPr lang="ru-RU" sz="18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хозяйственный </a:t>
          </a:r>
        </a:p>
        <a:p xmlns:a="http://schemas.openxmlformats.org/drawingml/2006/main">
          <a:r>
            <a:rPr lang="ru-RU" sz="18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налог</a:t>
          </a:r>
          <a:endParaRPr lang="ru-RU" sz="18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0.72874</cdr:x>
      <cdr:y>0.79748</cdr:y>
    </cdr:from>
    <cdr:to>
      <cdr:x>0.86302</cdr:x>
      <cdr:y>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6477000" y="4632950"/>
          <a:ext cx="1193476" cy="11765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г</a:t>
          </a:r>
          <a:r>
            <a:rPr lang="ru-RU" sz="18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осударственная </a:t>
          </a:r>
        </a:p>
        <a:p xmlns:a="http://schemas.openxmlformats.org/drawingml/2006/main">
          <a:r>
            <a:rPr lang="ru-RU" sz="18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пошлина</a:t>
          </a:r>
          <a:endParaRPr lang="ru-RU" sz="18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0.09461</cdr:x>
      <cdr:y>0.8426</cdr:y>
    </cdr:from>
    <cdr:to>
      <cdr:x>0.25636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33856" y="4895088"/>
          <a:ext cx="1938528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0.01667</cdr:x>
      <cdr:y>0.74493</cdr:y>
    </cdr:from>
    <cdr:to>
      <cdr:x>0.23363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52400" y="4200511"/>
          <a:ext cx="1983883" cy="14382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000" dirty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д</a:t>
          </a:r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оходы от </a:t>
          </a:r>
        </a:p>
        <a:p xmlns:a="http://schemas.openxmlformats.org/drawingml/2006/main"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аренды </a:t>
          </a:r>
        </a:p>
        <a:p xmlns:a="http://schemas.openxmlformats.org/drawingml/2006/main"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земельных </a:t>
          </a:r>
        </a:p>
        <a:p xmlns:a="http://schemas.openxmlformats.org/drawingml/2006/main"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участков</a:t>
          </a:r>
          <a:endParaRPr lang="ru-RU" sz="20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0.30519</cdr:x>
      <cdr:y>0.80378</cdr:y>
    </cdr:from>
    <cdr:to>
      <cdr:x>0.44863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657600" y="4669536"/>
          <a:ext cx="1719072" cy="11399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0.18333</cdr:x>
      <cdr:y>0.75676</cdr:y>
    </cdr:from>
    <cdr:to>
      <cdr:x>0.31333</cdr:x>
      <cdr:y>0.94886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676400" y="4267200"/>
          <a:ext cx="1188720" cy="10832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000" dirty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д</a:t>
          </a:r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оходы от</a:t>
          </a:r>
        </a:p>
        <a:p xmlns:a="http://schemas.openxmlformats.org/drawingml/2006/main">
          <a:r>
            <a:rPr lang="ru-RU" sz="2000" dirty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а</a:t>
          </a:r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ренды </a:t>
          </a:r>
        </a:p>
        <a:p xmlns:a="http://schemas.openxmlformats.org/drawingml/2006/main"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имущества</a:t>
          </a:r>
          <a:endParaRPr lang="ru-RU" sz="20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0.4883</cdr:x>
      <cdr:y>0.76414</cdr:y>
    </cdr:from>
    <cdr:to>
      <cdr:x>0.596</cdr:x>
      <cdr:y>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953354" y="4364736"/>
          <a:ext cx="1313078" cy="13472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000" dirty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д</a:t>
          </a:r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оходы от </a:t>
          </a:r>
        </a:p>
        <a:p xmlns:a="http://schemas.openxmlformats.org/drawingml/2006/main"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реализации </a:t>
          </a:r>
        </a:p>
        <a:p xmlns:a="http://schemas.openxmlformats.org/drawingml/2006/main"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имущества</a:t>
          </a:r>
          <a:endParaRPr lang="ru-RU" sz="20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0.81667</cdr:x>
      <cdr:y>0.76841</cdr:y>
    </cdr:from>
    <cdr:to>
      <cdr:x>0.8908</cdr:x>
      <cdr:y>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7467600" y="4332910"/>
          <a:ext cx="677845" cy="13058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прочие</a:t>
          </a:r>
        </a:p>
        <a:p xmlns:a="http://schemas.openxmlformats.org/drawingml/2006/main">
          <a:r>
            <a:rPr lang="ru-RU" sz="2000" dirty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н</a:t>
          </a:r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еналоговые </a:t>
          </a:r>
        </a:p>
        <a:p xmlns:a="http://schemas.openxmlformats.org/drawingml/2006/main"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доходы</a:t>
          </a:r>
          <a:endParaRPr lang="ru-RU" sz="20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0.342</cdr:x>
      <cdr:y>0.75347</cdr:y>
    </cdr:from>
    <cdr:to>
      <cdr:x>0.463</cdr:x>
      <cdr:y>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4169664" y="4303776"/>
          <a:ext cx="1475232" cy="14081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доходы от </a:t>
          </a:r>
        </a:p>
        <a:p xmlns:a="http://schemas.openxmlformats.org/drawingml/2006/main">
          <a:r>
            <a:rPr lang="ru-RU" sz="2000" dirty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о</a:t>
          </a:r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казания</a:t>
          </a:r>
        </a:p>
        <a:p xmlns:a="http://schemas.openxmlformats.org/drawingml/2006/main">
          <a:r>
            <a:rPr lang="ru-RU" sz="2000" dirty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п</a:t>
          </a:r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латных</a:t>
          </a:r>
        </a:p>
        <a:p xmlns:a="http://schemas.openxmlformats.org/drawingml/2006/main"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услуг</a:t>
          </a:r>
          <a:endParaRPr lang="ru-RU" sz="20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0.65</cdr:x>
      <cdr:y>0.76948</cdr:y>
    </cdr:from>
    <cdr:to>
      <cdr:x>0.776</cdr:x>
      <cdr:y>1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5943600" y="4338944"/>
          <a:ext cx="1152144" cy="12998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000" dirty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д</a:t>
          </a:r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енежные </a:t>
          </a:r>
        </a:p>
        <a:p xmlns:a="http://schemas.openxmlformats.org/drawingml/2006/main"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взыскания, </a:t>
          </a:r>
        </a:p>
        <a:p xmlns:a="http://schemas.openxmlformats.org/drawingml/2006/main"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штрафы</a:t>
          </a:r>
          <a:endParaRPr lang="ru-RU" sz="20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0.525</cdr:x>
      <cdr:y>0.02703</cdr:y>
    </cdr:from>
    <cdr:to>
      <cdr:x>0.621</cdr:x>
      <cdr:y>0.14163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4800600" y="152400"/>
          <a:ext cx="877824" cy="6462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млн рублей</a:t>
          </a:r>
          <a:endParaRPr lang="ru-RU" sz="20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0.07611</cdr:x>
      <cdr:y>0.1468</cdr:y>
    </cdr:from>
    <cdr:to>
      <cdr:x>0.6483</cdr:x>
      <cdr:y>0.22809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406464" y="661553"/>
          <a:ext cx="3055773" cy="36633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2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2019г (452,2)</a:t>
          </a:r>
          <a:endParaRPr lang="ru-RU" sz="22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0.17021</cdr:x>
      <cdr:y>0.16348</cdr:y>
    </cdr:from>
    <cdr:to>
      <cdr:x>0.6342</cdr:x>
      <cdr:y>0.22275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914399" y="965200"/>
          <a:ext cx="2492600" cy="3499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2018г (432,2)</a:t>
          </a:r>
          <a:endParaRPr lang="ru-RU" sz="22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112125-6811-4AE3-A994-4774DB03FDEA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D2718E-BB75-4C79-BB2F-4C2EE2813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FF0000"/>
                </a:solidFill>
                <a:latin typeface="Cambria"/>
                <a:cs typeface="Cambria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pc="-10" dirty="0"/>
              <a:t>Бюджет </a:t>
            </a:r>
            <a:r>
              <a:rPr spc="5" dirty="0"/>
              <a:t>для </a:t>
            </a:r>
            <a:r>
              <a:rPr dirty="0"/>
              <a:t>граждан к </a:t>
            </a:r>
            <a:r>
              <a:rPr spc="-5" dirty="0"/>
              <a:t>отчету </a:t>
            </a:r>
            <a:r>
              <a:rPr dirty="0"/>
              <a:t>об исполнении </a:t>
            </a:r>
            <a:r>
              <a:rPr spc="-10" dirty="0"/>
              <a:t>бюджета </a:t>
            </a:r>
            <a:r>
              <a:rPr spc="-5" dirty="0"/>
              <a:t>города </a:t>
            </a:r>
            <a:r>
              <a:rPr dirty="0"/>
              <a:t>за </a:t>
            </a:r>
            <a:r>
              <a:rPr spc="-5" dirty="0"/>
              <a:t>2019</a:t>
            </a:r>
            <a:r>
              <a:rPr spc="5" dirty="0"/>
              <a:t> </a:t>
            </a:r>
            <a:r>
              <a:rPr spc="-10" dirty="0"/>
              <a:t>год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8/31/2020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FF0000"/>
                </a:solidFill>
                <a:latin typeface="Cambria"/>
                <a:cs typeface="Cambria"/>
              </a:defRPr>
            </a:lvl1pPr>
          </a:lstStyle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1F487C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FF0000"/>
                </a:solidFill>
                <a:latin typeface="Cambria"/>
                <a:cs typeface="Cambria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pc="-10" dirty="0"/>
              <a:t>Бюджет </a:t>
            </a:r>
            <a:r>
              <a:rPr spc="5" dirty="0"/>
              <a:t>для </a:t>
            </a:r>
            <a:r>
              <a:rPr dirty="0"/>
              <a:t>граждан к </a:t>
            </a:r>
            <a:r>
              <a:rPr spc="-5" dirty="0"/>
              <a:t>отчету </a:t>
            </a:r>
            <a:r>
              <a:rPr dirty="0"/>
              <a:t>об исполнении </a:t>
            </a:r>
            <a:r>
              <a:rPr spc="-10" dirty="0"/>
              <a:t>бюджета </a:t>
            </a:r>
            <a:r>
              <a:rPr spc="-5" dirty="0"/>
              <a:t>города </a:t>
            </a:r>
            <a:r>
              <a:rPr dirty="0"/>
              <a:t>за </a:t>
            </a:r>
            <a:r>
              <a:rPr spc="-5" dirty="0"/>
              <a:t>2019</a:t>
            </a:r>
            <a:r>
              <a:rPr spc="5" dirty="0"/>
              <a:t> </a:t>
            </a:r>
            <a:r>
              <a:rPr spc="-10" dirty="0"/>
              <a:t>год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8/31/2020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FF0000"/>
                </a:solidFill>
                <a:latin typeface="Cambria"/>
                <a:cs typeface="Cambria"/>
              </a:defRPr>
            </a:lvl1pPr>
          </a:lstStyle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1F487C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FF0000"/>
                </a:solidFill>
                <a:latin typeface="Cambria"/>
                <a:cs typeface="Cambria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pc="-10" dirty="0"/>
              <a:t>Бюджет </a:t>
            </a:r>
            <a:r>
              <a:rPr spc="5" dirty="0"/>
              <a:t>для </a:t>
            </a:r>
            <a:r>
              <a:rPr dirty="0"/>
              <a:t>граждан к </a:t>
            </a:r>
            <a:r>
              <a:rPr spc="-5" dirty="0"/>
              <a:t>отчету </a:t>
            </a:r>
            <a:r>
              <a:rPr dirty="0"/>
              <a:t>об исполнении </a:t>
            </a:r>
            <a:r>
              <a:rPr spc="-10" dirty="0"/>
              <a:t>бюджета </a:t>
            </a:r>
            <a:r>
              <a:rPr spc="-5" dirty="0"/>
              <a:t>города </a:t>
            </a:r>
            <a:r>
              <a:rPr dirty="0"/>
              <a:t>за </a:t>
            </a:r>
            <a:r>
              <a:rPr spc="-5" dirty="0"/>
              <a:t>2019</a:t>
            </a:r>
            <a:r>
              <a:rPr spc="5" dirty="0"/>
              <a:t> </a:t>
            </a:r>
            <a:r>
              <a:rPr spc="-10" dirty="0"/>
              <a:t>год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8/31/2020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FF0000"/>
                </a:solidFill>
                <a:latin typeface="Cambria"/>
                <a:cs typeface="Cambria"/>
              </a:defRPr>
            </a:lvl1pPr>
          </a:lstStyle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1F487C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FF0000"/>
                </a:solidFill>
                <a:latin typeface="Cambria"/>
                <a:cs typeface="Cambria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pc="-10" dirty="0"/>
              <a:t>Бюджет </a:t>
            </a:r>
            <a:r>
              <a:rPr spc="5" dirty="0"/>
              <a:t>для </a:t>
            </a:r>
            <a:r>
              <a:rPr dirty="0"/>
              <a:t>граждан к </a:t>
            </a:r>
            <a:r>
              <a:rPr spc="-5" dirty="0"/>
              <a:t>отчету </a:t>
            </a:r>
            <a:r>
              <a:rPr dirty="0"/>
              <a:t>об исполнении </a:t>
            </a:r>
            <a:r>
              <a:rPr spc="-10" dirty="0"/>
              <a:t>бюджета </a:t>
            </a:r>
            <a:r>
              <a:rPr spc="-5" dirty="0"/>
              <a:t>города </a:t>
            </a:r>
            <a:r>
              <a:rPr dirty="0"/>
              <a:t>за </a:t>
            </a:r>
            <a:r>
              <a:rPr spc="-5" dirty="0"/>
              <a:t>2019</a:t>
            </a:r>
            <a:r>
              <a:rPr spc="5" dirty="0"/>
              <a:t> </a:t>
            </a:r>
            <a:r>
              <a:rPr spc="-10" dirty="0"/>
              <a:t>год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8/31/2020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FF0000"/>
                </a:solidFill>
                <a:latin typeface="Cambria"/>
                <a:cs typeface="Cambria"/>
              </a:defRPr>
            </a:lvl1pPr>
          </a:lstStyle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FF0000"/>
                </a:solidFill>
                <a:latin typeface="Cambria"/>
                <a:cs typeface="Cambria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pc="-10" dirty="0"/>
              <a:t>Бюджет </a:t>
            </a:r>
            <a:r>
              <a:rPr spc="5" dirty="0"/>
              <a:t>для </a:t>
            </a:r>
            <a:r>
              <a:rPr dirty="0"/>
              <a:t>граждан к </a:t>
            </a:r>
            <a:r>
              <a:rPr spc="-5" dirty="0"/>
              <a:t>отчету </a:t>
            </a:r>
            <a:r>
              <a:rPr dirty="0"/>
              <a:t>об исполнении </a:t>
            </a:r>
            <a:r>
              <a:rPr spc="-10" dirty="0"/>
              <a:t>бюджета </a:t>
            </a:r>
            <a:r>
              <a:rPr spc="-5" dirty="0"/>
              <a:t>города </a:t>
            </a:r>
            <a:r>
              <a:rPr dirty="0"/>
              <a:t>за </a:t>
            </a:r>
            <a:r>
              <a:rPr spc="-5" dirty="0"/>
              <a:t>2019</a:t>
            </a:r>
            <a:r>
              <a:rPr spc="5" dirty="0"/>
              <a:t> </a:t>
            </a:r>
            <a:r>
              <a:rPr spc="-10" dirty="0"/>
              <a:t>год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8/31/2020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FF0000"/>
                </a:solidFill>
                <a:latin typeface="Cambria"/>
                <a:cs typeface="Cambria"/>
              </a:defRPr>
            </a:lvl1pPr>
          </a:lstStyle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021-6B2F-495D-BB45-FD6524EFC8AB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10A2-4A00-4F59-BBA5-A93A45BAB0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28298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77940"/>
            <a:ext cx="2103120" cy="276999"/>
          </a:xfrm>
        </p:spPr>
        <p:txBody>
          <a:bodyPr/>
          <a:lstStyle/>
          <a:p>
            <a:fld id="{DE0D1A13-B244-48BA-8CB3-16727EB1769F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535940" y="6438987"/>
            <a:ext cx="5149850" cy="184666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02319" y="6438987"/>
            <a:ext cx="219709" cy="184666"/>
          </a:xfrm>
        </p:spPr>
        <p:txBody>
          <a:bodyPr/>
          <a:lstStyle/>
          <a:p>
            <a:fld id="{D28A06D6-2BCE-4373-8085-EF74DAA6FE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5644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18790" y="213740"/>
            <a:ext cx="3106419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1F487C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90271" y="1207465"/>
            <a:ext cx="5828030" cy="1550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35940" y="6438987"/>
            <a:ext cx="5149850" cy="2044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FF0000"/>
                </a:solidFill>
                <a:latin typeface="Cambria"/>
                <a:cs typeface="Cambria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pc="-10" dirty="0"/>
              <a:t>Бюджет </a:t>
            </a:r>
            <a:r>
              <a:rPr spc="5" dirty="0"/>
              <a:t>для </a:t>
            </a:r>
            <a:r>
              <a:rPr dirty="0"/>
              <a:t>граждан к </a:t>
            </a:r>
            <a:r>
              <a:rPr spc="-5" dirty="0"/>
              <a:t>отчету </a:t>
            </a:r>
            <a:r>
              <a:rPr dirty="0"/>
              <a:t>об исполнении </a:t>
            </a:r>
            <a:r>
              <a:rPr spc="-10" dirty="0"/>
              <a:t>бюджета </a:t>
            </a:r>
            <a:r>
              <a:rPr spc="-5" dirty="0"/>
              <a:t>города </a:t>
            </a:r>
            <a:r>
              <a:rPr dirty="0"/>
              <a:t>за </a:t>
            </a:r>
            <a:r>
              <a:rPr spc="-5" dirty="0"/>
              <a:t>2019</a:t>
            </a:r>
            <a:r>
              <a:rPr spc="5" dirty="0"/>
              <a:t> </a:t>
            </a:r>
            <a:r>
              <a:rPr spc="-10" dirty="0"/>
              <a:t>год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8/31/2020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402319" y="6438987"/>
            <a:ext cx="219709" cy="2044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FF0000"/>
                </a:solidFill>
                <a:latin typeface="Cambria"/>
                <a:cs typeface="Cambria"/>
              </a:defRPr>
            </a:lvl1pPr>
          </a:lstStyle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diagramLayout" Target="../diagrams/layout2.xml"/><Relationship Id="rId7" Type="http://schemas.openxmlformats.org/officeDocument/2006/relationships/image" Target="../media/image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2.png"/><Relationship Id="rId2" Type="http://schemas.openxmlformats.org/officeDocument/2006/relationships/image" Target="../media/image5.png"/><Relationship Id="rId16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image" Target="../media/image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12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jpeg"/><Relationship Id="rId15" Type="http://schemas.openxmlformats.org/officeDocument/2006/relationships/image" Target="../media/image2.pn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/>
          <p:cNvSpPr/>
          <p:nvPr/>
        </p:nvSpPr>
        <p:spPr>
          <a:xfrm>
            <a:off x="2971800" y="2057400"/>
            <a:ext cx="3124200" cy="2743200"/>
          </a:xfrm>
          <a:prstGeom prst="ellipse">
            <a:avLst/>
          </a:prstGeom>
          <a:blipFill dpi="0" rotWithShape="0">
            <a:blip r:embed="rId2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grpSp>
        <p:nvGrpSpPr>
          <p:cNvPr id="2" name="Группа 20"/>
          <p:cNvGrpSpPr/>
          <p:nvPr/>
        </p:nvGrpSpPr>
        <p:grpSpPr>
          <a:xfrm>
            <a:off x="1143000" y="457200"/>
            <a:ext cx="7316544" cy="5810250"/>
            <a:chOff x="1323975" y="1514475"/>
            <a:chExt cx="7316544" cy="581025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1323975" y="5629275"/>
              <a:ext cx="7316544" cy="169545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  <a:p>
              <a:pPr marL="228600" lvl="0" indent="-228600" algn="ctr">
                <a:lnSpc>
                  <a:spcPct val="90000"/>
                </a:lnSpc>
                <a:defRPr/>
              </a:pPr>
              <a:r>
                <a:rPr lang="ru-RU" altLang="ru-RU" sz="2800" b="1" dirty="0" smtClean="0">
                  <a:solidFill>
                    <a:srgbClr val="FFFF00"/>
                  </a:solidFill>
                  <a:latin typeface="Arial" pitchFamily="34" charset="0"/>
                  <a:ea typeface="MingLiU-ExtB" pitchFamily="18" charset="-120"/>
                  <a:cs typeface="Arial" pitchFamily="34" charset="0"/>
                </a:rPr>
                <a:t>к отчету об исполнении местного бюджета </a:t>
              </a:r>
            </a:p>
            <a:p>
              <a:pPr marL="228600" lvl="0" indent="-228600" algn="ctr">
                <a:lnSpc>
                  <a:spcPct val="90000"/>
                </a:lnSpc>
                <a:defRPr/>
              </a:pPr>
              <a:r>
                <a:rPr lang="ru-RU" altLang="ru-RU" sz="2800" b="1" dirty="0" smtClean="0">
                  <a:solidFill>
                    <a:srgbClr val="FFFF00"/>
                  </a:solidFill>
                  <a:latin typeface="Arial" pitchFamily="34" charset="0"/>
                  <a:ea typeface="MingLiU-ExtB" pitchFamily="18" charset="-120"/>
                  <a:cs typeface="Arial" pitchFamily="34" charset="0"/>
                </a:rPr>
                <a:t>Майского муниципального района </a:t>
              </a:r>
            </a:p>
            <a:p>
              <a:pPr marL="228600" lvl="0" indent="-228600" algn="ctr">
                <a:lnSpc>
                  <a:spcPct val="90000"/>
                </a:lnSpc>
                <a:defRPr/>
              </a:pPr>
              <a:r>
                <a:rPr lang="ru-RU" altLang="ru-RU" sz="2800" b="1" dirty="0" smtClean="0">
                  <a:solidFill>
                    <a:srgbClr val="FFFF00"/>
                  </a:solidFill>
                  <a:latin typeface="Arial" pitchFamily="34" charset="0"/>
                  <a:ea typeface="MingLiU-ExtB" pitchFamily="18" charset="-120"/>
                  <a:cs typeface="Arial" pitchFamily="34" charset="0"/>
                </a:rPr>
                <a:t>за 2019 год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628775" y="1514475"/>
              <a:ext cx="6247292" cy="1255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lvl="0" indent="-228600" algn="ctr">
                <a:lnSpc>
                  <a:spcPct val="90000"/>
                </a:lnSpc>
                <a:defRPr/>
              </a:pPr>
              <a:r>
                <a:rPr lang="ru-RU" altLang="ru-RU" sz="2800" b="1" dirty="0" smtClean="0">
                  <a:solidFill>
                    <a:srgbClr val="FFFF00"/>
                  </a:solidFill>
                  <a:latin typeface="Arial" pitchFamily="34" charset="0"/>
                  <a:ea typeface="MingLiU-ExtB" pitchFamily="18" charset="-120"/>
                  <a:cs typeface="Arial" pitchFamily="34" charset="0"/>
                </a:rPr>
                <a:t>Майский муниципальный район</a:t>
              </a:r>
            </a:p>
            <a:p>
              <a:pPr marL="228600" lvl="0" indent="-228600" algn="ctr">
                <a:lnSpc>
                  <a:spcPct val="90000"/>
                </a:lnSpc>
                <a:defRPr/>
              </a:pPr>
              <a:r>
                <a:rPr lang="ru-RU" altLang="ru-RU" sz="2800" b="1" dirty="0" smtClean="0">
                  <a:solidFill>
                    <a:srgbClr val="FFFF00"/>
                  </a:solidFill>
                  <a:latin typeface="Arial" pitchFamily="34" charset="0"/>
                  <a:ea typeface="MingLiU-ExtB" pitchFamily="18" charset="-120"/>
                  <a:cs typeface="Arial" pitchFamily="34" charset="0"/>
                </a:rPr>
                <a:t> </a:t>
              </a:r>
              <a:r>
                <a:rPr lang="ru-RU" altLang="ru-RU" sz="2800" b="1" dirty="0">
                  <a:solidFill>
                    <a:srgbClr val="FFFF00"/>
                  </a:solidFill>
                  <a:latin typeface="Arial" pitchFamily="34" charset="0"/>
                  <a:ea typeface="MingLiU-ExtB" pitchFamily="18" charset="-120"/>
                  <a:cs typeface="Arial" pitchFamily="34" charset="0"/>
                </a:rPr>
                <a:t>Кабардино-Балкарской Республики</a:t>
              </a: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1600200" y="1676400"/>
            <a:ext cx="603885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БЮДЖЕТ ДЛЯ ГРАЖДАН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075944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6260591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10</a:t>
            </a:fld>
            <a:endParaRPr dirty="0"/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990600" y="1981200"/>
          <a:ext cx="7848601" cy="39596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3200"/>
                <a:gridCol w="1371600"/>
                <a:gridCol w="1524000"/>
                <a:gridCol w="1295400"/>
                <a:gridCol w="914401"/>
              </a:tblGrid>
              <a:tr h="876660">
                <a:tc>
                  <a:txBody>
                    <a:bodyPr/>
                    <a:lstStyle/>
                    <a:p>
                      <a:pPr marL="625475" indent="0">
                        <a:lnSpc>
                          <a:spcPct val="100000"/>
                        </a:lnSpc>
                        <a:spcBef>
                          <a:spcPts val="1280"/>
                        </a:spcBef>
                      </a:pPr>
                      <a:r>
                        <a:rPr sz="1600" spc="-1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162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10489" indent="0" algn="ctr">
                        <a:lnSpc>
                          <a:spcPct val="100000"/>
                        </a:lnSpc>
                        <a:spcBef>
                          <a:spcPts val="320"/>
                        </a:spcBef>
                        <a:tabLst>
                          <a:tab pos="0" algn="l"/>
                        </a:tabLst>
                      </a:pPr>
                      <a:r>
                        <a:rPr sz="1600" spc="-10" dirty="0" err="1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r>
                        <a:rPr sz="1600" spc="-10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endParaRPr lang="ru-RU" sz="1600" spc="-10" dirty="0" smtClean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110489" indent="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400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1400" spc="-5" dirty="0" err="1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млн</a:t>
                      </a:r>
                      <a:r>
                        <a:rPr lang="ru-RU" sz="1400" spc="-5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-25" dirty="0" err="1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r>
                        <a:rPr sz="1400" dirty="0" err="1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r>
                        <a:rPr sz="1400" spc="-5" dirty="0" err="1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  <a:r>
                        <a:rPr lang="ru-RU" sz="1400" spc="-5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лей</a:t>
                      </a:r>
                      <a:r>
                        <a:rPr sz="1400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62560" indent="447675" defTabSz="914400" eaLnBrk="1" fontAlgn="auto" latinLnBrk="0" hangingPunct="1">
                        <a:lnSpc>
                          <a:spcPct val="100000"/>
                        </a:lnSpc>
                        <a:spcBef>
                          <a:spcPts val="32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600" spc="-10" dirty="0" err="1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r>
                        <a:rPr sz="1600" spc="-1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600" spc="-10" dirty="0" smtClean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93663" marR="16256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32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1600" spc="-5" dirty="0" err="1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млн</a:t>
                      </a:r>
                      <a:r>
                        <a:rPr lang="ru-RU" sz="1600" spc="-5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600" spc="-25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r>
                        <a:rPr lang="ru-RU" sz="1600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r>
                        <a:rPr lang="ru-RU" sz="1600" spc="-5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блей</a:t>
                      </a:r>
                      <a:r>
                        <a:rPr lang="ru-RU" sz="1600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171450" marR="162560" indent="19621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6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600" spc="-1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исполнения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600" spc="-35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Удельный</a:t>
                      </a:r>
                      <a:r>
                        <a:rPr sz="1600" spc="-5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 вес,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6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</a:tr>
              <a:tr h="453920">
                <a:tc>
                  <a:txBody>
                    <a:bodyPr/>
                    <a:lstStyle/>
                    <a:p>
                      <a:pPr marL="177800" indent="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400" b="1" spc="-20" dirty="0">
                          <a:latin typeface="Arial" pitchFamily="34" charset="0"/>
                          <a:cs typeface="Arial" pitchFamily="34" charset="0"/>
                        </a:rPr>
                        <a:t>Доходы </a:t>
                      </a:r>
                      <a:r>
                        <a:rPr sz="1400" b="1" dirty="0">
                          <a:latin typeface="Arial" pitchFamily="34" charset="0"/>
                          <a:cs typeface="Arial" pitchFamily="34" charset="0"/>
                        </a:rPr>
                        <a:t>- </a:t>
                      </a:r>
                      <a:r>
                        <a:rPr sz="1400" b="1" spc="-10" dirty="0"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905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454,1</a:t>
                      </a:r>
                    </a:p>
                    <a:p>
                      <a:pPr marL="1905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8542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464,8</a:t>
                      </a:r>
                    </a:p>
                    <a:p>
                      <a:pPr marR="185420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487045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102,3</a:t>
                      </a:r>
                    </a:p>
                    <a:p>
                      <a:pPr marR="487045" algn="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400" b="1" dirty="0" smtClean="0"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371115">
                <a:tc>
                  <a:txBody>
                    <a:bodyPr/>
                    <a:lstStyle/>
                    <a:p>
                      <a:pPr marL="179388" indent="0">
                        <a:lnSpc>
                          <a:spcPct val="100000"/>
                        </a:lnSpc>
                        <a:spcBef>
                          <a:spcPts val="439"/>
                        </a:spcBef>
                      </a:pPr>
                      <a:r>
                        <a:rPr sz="1400" dirty="0">
                          <a:latin typeface="Arial" pitchFamily="34" charset="0"/>
                          <a:cs typeface="Arial" pitchFamily="34" charset="0"/>
                        </a:rPr>
                        <a:t>в </a:t>
                      </a:r>
                      <a:r>
                        <a:rPr sz="1400" spc="-5" dirty="0">
                          <a:latin typeface="Arial" pitchFamily="34" charset="0"/>
                          <a:cs typeface="Arial" pitchFamily="34" charset="0"/>
                        </a:rPr>
                        <a:t>том</a:t>
                      </a:r>
                      <a:r>
                        <a:rPr sz="1400" spc="-15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dirty="0">
                          <a:latin typeface="Arial" pitchFamily="34" charset="0"/>
                          <a:cs typeface="Arial" pitchFamily="34" charset="0"/>
                        </a:rPr>
                        <a:t>числе:</a:t>
                      </a: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438233">
                <a:tc>
                  <a:txBody>
                    <a:bodyPr/>
                    <a:lstStyle/>
                    <a:p>
                      <a:pPr marL="20764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dirty="0">
                          <a:latin typeface="Arial" pitchFamily="34" charset="0"/>
                          <a:cs typeface="Arial" pitchFamily="34" charset="0"/>
                        </a:rPr>
                        <a:t>- налоговые </a:t>
                      </a:r>
                      <a:r>
                        <a:rPr sz="1400" spc="-20" dirty="0">
                          <a:latin typeface="Arial" pitchFamily="34" charset="0"/>
                          <a:cs typeface="Arial" pitchFamily="34" charset="0"/>
                        </a:rPr>
                        <a:t>доходы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91,2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21082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101,6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450850" algn="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111,4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21,9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438233">
                <a:tc>
                  <a:txBody>
                    <a:bodyPr/>
                    <a:lstStyle/>
                    <a:p>
                      <a:pPr marL="20764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dirty="0">
                          <a:latin typeface="Arial" pitchFamily="34" charset="0"/>
                          <a:cs typeface="Arial" pitchFamily="34" charset="0"/>
                        </a:rPr>
                        <a:t>- неналоговые </a:t>
                      </a:r>
                      <a:r>
                        <a:rPr sz="1400" spc="-20" dirty="0">
                          <a:latin typeface="Arial" pitchFamily="34" charset="0"/>
                          <a:cs typeface="Arial" pitchFamily="34" charset="0"/>
                        </a:rPr>
                        <a:t>доходы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40,1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41,1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450850" algn="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102,5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8,8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438233">
                <a:tc>
                  <a:txBody>
                    <a:bodyPr/>
                    <a:lstStyle/>
                    <a:p>
                      <a:pPr marL="20764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dirty="0">
                          <a:latin typeface="Arial" pitchFamily="34" charset="0"/>
                          <a:cs typeface="Arial" pitchFamily="34" charset="0"/>
                        </a:rPr>
                        <a:t>- безвозмездные</a:t>
                      </a:r>
                      <a:r>
                        <a:rPr sz="1400" spc="-25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-5" dirty="0">
                          <a:latin typeface="Arial" pitchFamily="34" charset="0"/>
                          <a:cs typeface="Arial" pitchFamily="34" charset="0"/>
                        </a:rPr>
                        <a:t>поступления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322,8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21082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322,2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499745" algn="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99,8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69,3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454113">
                <a:tc>
                  <a:txBody>
                    <a:bodyPr/>
                    <a:lstStyle/>
                    <a:p>
                      <a:pPr marL="177800" indent="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400" b="1" spc="-20" dirty="0">
                          <a:latin typeface="Arial" pitchFamily="34" charset="0"/>
                          <a:cs typeface="Arial" pitchFamily="34" charset="0"/>
                        </a:rPr>
                        <a:t>Расходы </a:t>
                      </a:r>
                      <a:r>
                        <a:rPr sz="1400" b="1" dirty="0">
                          <a:latin typeface="Arial" pitchFamily="34" charset="0"/>
                          <a:cs typeface="Arial" pitchFamily="34" charset="0"/>
                        </a:rPr>
                        <a:t>–</a:t>
                      </a:r>
                      <a:r>
                        <a:rPr sz="1400" b="1" spc="1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b="1" spc="-10" dirty="0"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458,2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186690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452,2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487680" algn="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98,7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438233">
                <a:tc>
                  <a:txBody>
                    <a:bodyPr/>
                    <a:lstStyle/>
                    <a:p>
                      <a:pPr marL="177800" indent="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400" b="1" dirty="0">
                          <a:latin typeface="Arial" pitchFamily="34" charset="0"/>
                          <a:cs typeface="Arial" pitchFamily="34" charset="0"/>
                        </a:rPr>
                        <a:t>Дефицит </a:t>
                      </a:r>
                      <a:r>
                        <a:rPr sz="1400" b="1" spc="-5" dirty="0">
                          <a:latin typeface="Arial" pitchFamily="34" charset="0"/>
                          <a:cs typeface="Arial" pitchFamily="34" charset="0"/>
                        </a:rPr>
                        <a:t>(-), </a:t>
                      </a:r>
                      <a:r>
                        <a:rPr sz="1400" b="1" dirty="0">
                          <a:latin typeface="Arial" pitchFamily="34" charset="0"/>
                          <a:cs typeface="Arial" pitchFamily="34" charset="0"/>
                        </a:rPr>
                        <a:t>профицит</a:t>
                      </a:r>
                      <a:r>
                        <a:rPr sz="1400" b="1" spc="-55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b="1" spc="-5" dirty="0">
                          <a:latin typeface="Arial" pitchFamily="34" charset="0"/>
                          <a:cs typeface="Arial" pitchFamily="34" charset="0"/>
                        </a:rPr>
                        <a:t>(+)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3556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207010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+12,6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3556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400" b="1" dirty="0"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3556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400" b="1" dirty="0"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3556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066800" y="304800"/>
            <a:ext cx="7467600" cy="838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spc="-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ОСНОВНЫЕ </a:t>
            </a:r>
            <a:r>
              <a:rPr lang="ru-RU" sz="2200" spc="-2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ПАРАМЕТРЫ МЕСТНОГО БЮДЖЕТА МАЙСКОГО МУНИЦИПАЛЬНОГО РАЙОНА за 2019 год</a:t>
            </a:r>
            <a:endParaRPr lang="ru-RU" sz="2200" dirty="0"/>
          </a:p>
        </p:txBody>
      </p:sp>
      <p:sp>
        <p:nvSpPr>
          <p:cNvPr id="13" name="Овал 12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075944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6260591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275067" cy="70948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ОСНОВНЫЕ </a:t>
            </a:r>
            <a:r>
              <a:rPr sz="2200" spc="-2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ПАРАМЕТРЫ </a:t>
            </a:r>
            <a:r>
              <a:rPr lang="ru-RU" sz="2200" spc="-2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МЕСТНОГО БЮДЖЕТА МАЙСКОГО МУНИЦИПАЛЬНОГО РАЙОНА </a:t>
            </a:r>
            <a:endParaRPr sz="22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11</a:t>
            </a:fld>
            <a:endParaRPr dirty="0"/>
          </a:p>
        </p:txBody>
      </p:sp>
      <p:sp>
        <p:nvSpPr>
          <p:cNvPr id="20" name="object 20"/>
          <p:cNvSpPr txBox="1"/>
          <p:nvPr/>
        </p:nvSpPr>
        <p:spPr>
          <a:xfrm>
            <a:off x="7315200" y="1143000"/>
            <a:ext cx="106299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1400" b="1" spc="-5" dirty="0" smtClean="0">
                <a:solidFill>
                  <a:schemeClr val="bg1"/>
                </a:solidFill>
                <a:latin typeface="Cambria"/>
                <a:cs typeface="Cambria"/>
              </a:rPr>
              <a:t>м</a:t>
            </a:r>
            <a:r>
              <a:rPr sz="1400" b="1" spc="-5" dirty="0" err="1" smtClean="0">
                <a:solidFill>
                  <a:schemeClr val="bg1"/>
                </a:solidFill>
                <a:latin typeface="Cambria"/>
                <a:cs typeface="Cambria"/>
              </a:rPr>
              <a:t>лн</a:t>
            </a:r>
            <a:r>
              <a:rPr lang="ru-RU" sz="1400" b="1" spc="-5" dirty="0" smtClean="0">
                <a:solidFill>
                  <a:schemeClr val="bg1"/>
                </a:solidFill>
                <a:latin typeface="Cambria"/>
                <a:cs typeface="Cambria"/>
              </a:rPr>
              <a:t> </a:t>
            </a:r>
            <a:r>
              <a:rPr sz="1400" b="1" spc="-70" dirty="0" smtClean="0">
                <a:solidFill>
                  <a:schemeClr val="bg1"/>
                </a:solidFill>
                <a:latin typeface="Cambria"/>
                <a:cs typeface="Cambria"/>
              </a:rPr>
              <a:t> </a:t>
            </a:r>
            <a:r>
              <a:rPr sz="1400" b="1" spc="-5" dirty="0">
                <a:solidFill>
                  <a:schemeClr val="bg1"/>
                </a:solidFill>
                <a:latin typeface="Cambria"/>
                <a:cs typeface="Cambria"/>
              </a:rPr>
              <a:t>рублей</a:t>
            </a:r>
            <a:endParaRPr sz="1400" dirty="0">
              <a:solidFill>
                <a:schemeClr val="bg1"/>
              </a:solidFill>
              <a:latin typeface="Cambria"/>
              <a:cs typeface="Cambria"/>
            </a:endParaRPr>
          </a:p>
        </p:txBody>
      </p:sp>
      <p:graphicFrame>
        <p:nvGraphicFramePr>
          <p:cNvPr id="23" name="Диаграмма 22"/>
          <p:cNvGraphicFramePr/>
          <p:nvPr/>
        </p:nvGraphicFramePr>
        <p:xfrm>
          <a:off x="457200" y="990600"/>
          <a:ext cx="83058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Овал 23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4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25" name="Прямоугольник 24"/>
          <p:cNvSpPr/>
          <p:nvPr/>
        </p:nvSpPr>
        <p:spPr>
          <a:xfrm>
            <a:off x="5562600" y="1143000"/>
            <a:ext cx="11430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00" b="1" dirty="0" smtClean="0">
                <a:latin typeface="Arial" pitchFamily="34" charset="0"/>
                <a:cs typeface="Arial" pitchFamily="34" charset="0"/>
              </a:rPr>
              <a:t>2019</a:t>
            </a:r>
            <a:endParaRPr lang="ru-RU" sz="2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90800" y="5562600"/>
            <a:ext cx="685800" cy="3048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/>
              <a:t>2,3</a:t>
            </a:r>
            <a:endParaRPr lang="ru-RU" sz="16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953000" y="3048000"/>
            <a:ext cx="685800" cy="3048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/>
              <a:t>452,2</a:t>
            </a:r>
            <a:endParaRPr lang="ru-RU" sz="16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43200" y="3048000"/>
            <a:ext cx="685800" cy="3048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/>
              <a:t>432,2</a:t>
            </a:r>
            <a:endParaRPr lang="ru-RU" sz="16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657600" y="2133600"/>
            <a:ext cx="685800" cy="3048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/>
              <a:t>434,5</a:t>
            </a:r>
            <a:endParaRPr lang="ru-RU" sz="16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543800" cy="838200"/>
          </a:xfrm>
        </p:spPr>
        <p:txBody>
          <a:bodyPr/>
          <a:lstStyle/>
          <a:p>
            <a:pPr algn="ctr"/>
            <a:r>
              <a:rPr lang="ru-RU" sz="2200" spc="-1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СТРУКТУРА  НАЛОГОВЫХ </a:t>
            </a:r>
            <a:r>
              <a:rPr lang="ru-RU" sz="2200" spc="-3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ДОХОДОВ </a:t>
            </a:r>
            <a:r>
              <a:rPr lang="ru-RU" sz="2200" spc="-2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МЕСТНОГО БЮДЖЕТА МАЙСКОГО МУНИЦИПАЛЬНОГО РАЙОНА</a:t>
            </a:r>
            <a:endParaRPr lang="ru-RU" sz="2200" dirty="0"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10713" y="1584960"/>
            <a:ext cx="14634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Georgia" pitchFamily="18" charset="0"/>
              </a:rPr>
              <a:t>млн рублей</a:t>
            </a:r>
            <a:endParaRPr lang="ru-RU" dirty="0">
              <a:solidFill>
                <a:srgbClr val="FFFF00"/>
              </a:solidFill>
              <a:latin typeface="Georgia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1048512"/>
          <a:ext cx="8887968" cy="5809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5751576" y="1316736"/>
          <a:ext cx="2816352" cy="3486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Овал 6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8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365126"/>
            <a:ext cx="7744968" cy="975995"/>
          </a:xfrm>
        </p:spPr>
        <p:txBody>
          <a:bodyPr>
            <a:normAutofit/>
          </a:bodyPr>
          <a:lstStyle/>
          <a:p>
            <a:pPr algn="ctr"/>
            <a:r>
              <a:rPr lang="ru-RU" sz="2200" spc="-1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СТРУКТУРА  НЕНАЛОГОВЫХ </a:t>
            </a:r>
            <a:r>
              <a:rPr lang="ru-RU" sz="2200" spc="-3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ДОХОДОВ </a:t>
            </a:r>
            <a:r>
              <a:rPr lang="ru-RU" sz="2200" spc="-2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МЕСТНОГО БЮДЖЕТА МАЙСКОГО МУНИЦИПАЛЬНОГО РАЙОНА</a:t>
            </a:r>
            <a:endParaRPr lang="ru-RU" sz="2200" dirty="0">
              <a:solidFill>
                <a:srgbClr val="FFFF00"/>
              </a:solidFill>
              <a:latin typeface="Georgia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1219200"/>
          <a:ext cx="91440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Овал 3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47800" y="428604"/>
            <a:ext cx="7315200" cy="714380"/>
          </a:xfrm>
          <a:prstGeom prst="round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Исполнение доходной части местного бюджета Майского муниципального района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6800" y="1143000"/>
            <a:ext cx="7572428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Структура собственных доходов бюджета  в 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</a:t>
            </a: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году 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млн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рублей)</a:t>
            </a:r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2590800" y="3214686"/>
          <a:ext cx="6553200" cy="3643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333976" y="2209800"/>
            <a:ext cx="3810024" cy="923330"/>
          </a:xfrm>
          <a:prstGeom prst="rect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Динамика исполнения</a:t>
            </a:r>
          </a:p>
          <a:p>
            <a:pPr algn="ctr" eaLnBrk="1" hangingPunct="1">
              <a:defRPr/>
            </a:pP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основных собственных доходов бюджета  к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2018 году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7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graphicFrame>
        <p:nvGraphicFramePr>
          <p:cNvPr id="13" name="Диаграмма 12"/>
          <p:cNvGraphicFramePr/>
          <p:nvPr/>
        </p:nvGraphicFramePr>
        <p:xfrm>
          <a:off x="228600" y="14478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075944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6260591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752600" y="152400"/>
            <a:ext cx="6217285" cy="10284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200" spc="-1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НАЛОГОВЫЕ </a:t>
            </a:r>
            <a:r>
              <a:rPr sz="22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sz="2200" spc="-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НЕНАЛОГОВЫЕ </a:t>
            </a:r>
            <a:r>
              <a:rPr sz="2200" spc="-3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ДОХОДЫ</a:t>
            </a:r>
            <a:r>
              <a:rPr lang="ru-RU" sz="2200" spc="-3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МЕСТНОГО</a:t>
            </a:r>
            <a:r>
              <a:rPr sz="2200" spc="-3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200" spc="-4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БЮДЖЕТА</a:t>
            </a:r>
            <a:r>
              <a:rPr sz="2200" spc="3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spc="3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МАЙСКОГО МУНИЦИПАЛЬНОГО РАЙОНА </a:t>
            </a:r>
            <a:r>
              <a:rPr sz="22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sz="22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2019</a:t>
            </a:r>
            <a:r>
              <a:rPr sz="2200" spc="1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200" spc="-3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ГОДУ</a:t>
            </a:r>
            <a:endParaRPr sz="22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15</a:t>
            </a:fld>
            <a:endParaRPr dirty="0"/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990600" y="1371600"/>
          <a:ext cx="7543801" cy="51959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19251"/>
                <a:gridCol w="1258595"/>
                <a:gridCol w="1126466"/>
                <a:gridCol w="1339489"/>
              </a:tblGrid>
              <a:tr h="4701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4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План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sz="1400" b="1" spc="-5" dirty="0" err="1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тыс</a:t>
                      </a:r>
                      <a:r>
                        <a:rPr sz="1400" b="1" spc="-5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lang="ru-RU" sz="1400" b="1" spc="-5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 err="1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руб</a:t>
                      </a:r>
                      <a:r>
                        <a:rPr lang="ru-RU" sz="1400" b="1" spc="-5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лей</a:t>
                      </a:r>
                      <a:r>
                        <a:rPr sz="1400" b="1" spc="-5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)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39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4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Факт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sz="1400" b="1" spc="-5" dirty="0" err="1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тыс</a:t>
                      </a:r>
                      <a:r>
                        <a:rPr sz="1400" b="1" spc="-5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lang="ru-RU" sz="1400" b="1" spc="-5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 err="1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руб</a:t>
                      </a:r>
                      <a:r>
                        <a:rPr lang="ru-RU" sz="1400" b="1" spc="-5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лей</a:t>
                      </a:r>
                      <a:r>
                        <a:rPr sz="1400" b="1" spc="-5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)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39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ct val="100000"/>
                        </a:lnSpc>
                        <a:spcBef>
                          <a:spcPts val="950"/>
                        </a:spcBef>
                      </a:pPr>
                      <a:r>
                        <a:rPr sz="14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%</a:t>
                      </a:r>
                      <a:r>
                        <a:rPr sz="1400" b="1" spc="-7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исполнения</a:t>
                      </a:r>
                      <a:endParaRPr sz="14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06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</a:tr>
              <a:tr h="469901">
                <a:tc>
                  <a:txBody>
                    <a:bodyPr/>
                    <a:lstStyle/>
                    <a:p>
                      <a:pPr marL="600075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2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Налоговые </a:t>
                      </a:r>
                      <a:r>
                        <a:rPr sz="12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2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неналоговые</a:t>
                      </a:r>
                      <a:r>
                        <a:rPr sz="1200" b="1" spc="-2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доходы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131321,0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142675,9</a:t>
                      </a:r>
                      <a:endParaRPr sz="12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108,6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7550">
                <a:tc gridSpan="4">
                  <a:txBody>
                    <a:bodyPr/>
                    <a:lstStyle/>
                    <a:p>
                      <a:pPr marL="1075055"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12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200" b="1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том</a:t>
                      </a:r>
                      <a:r>
                        <a:rPr sz="1200" b="1" spc="-2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числе: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568074">
                <a:tc>
                  <a:txBody>
                    <a:bodyPr/>
                    <a:lstStyle/>
                    <a:p>
                      <a:pPr marL="795020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2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I </a:t>
                      </a:r>
                      <a:r>
                        <a:rPr sz="12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Налоговые </a:t>
                      </a:r>
                      <a:r>
                        <a:rPr sz="1200" b="1" spc="-2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доходы, </a:t>
                      </a:r>
                      <a:r>
                        <a:rPr sz="12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</a:t>
                      </a:r>
                      <a:r>
                        <a:rPr sz="12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них: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91251,4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101618,5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11,4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7677">
                <a:tc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12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Налог на </a:t>
                      </a:r>
                      <a:r>
                        <a:rPr sz="1200" b="1" spc="-2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доходы </a:t>
                      </a:r>
                      <a:r>
                        <a:rPr sz="12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физических</a:t>
                      </a:r>
                      <a:r>
                        <a:rPr sz="1200" b="1" spc="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лиц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83556,3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92611,9</a:t>
                      </a:r>
                      <a:endParaRPr sz="12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110,8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7677">
                <a:tc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2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Единый налог на </a:t>
                      </a:r>
                      <a:r>
                        <a:rPr sz="12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вмененный</a:t>
                      </a:r>
                      <a:r>
                        <a:rPr sz="1200" b="1" spc="-6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2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доход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4620,1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5326,5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15,3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7677">
                <a:tc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Единый сельхоз налог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875</a:t>
                      </a:r>
                      <a:endParaRPr sz="12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lang="ru-RU" sz="1200" b="1" spc="-3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883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0,9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08775">
                <a:tc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200" b="1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Государственная</a:t>
                      </a:r>
                      <a:r>
                        <a:rPr sz="1200" b="1" spc="-2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пошлина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2200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2788</a:t>
                      </a:r>
                      <a:endParaRPr sz="12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26,7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Патентная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система налогообложения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endParaRPr sz="12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9,1</a:t>
                      </a:r>
                      <a:endParaRPr sz="12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2349">
                <a:tc>
                  <a:txBody>
                    <a:bodyPr/>
                    <a:lstStyle/>
                    <a:p>
                      <a:pPr marL="688340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2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II Неналоговые </a:t>
                      </a:r>
                      <a:r>
                        <a:rPr sz="1200" b="1" spc="-2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доходы, </a:t>
                      </a:r>
                      <a:r>
                        <a:rPr sz="12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</a:t>
                      </a:r>
                      <a:r>
                        <a:rPr sz="1200" b="1" spc="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них: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40069,6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41057,4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lang="ru-RU" sz="1200" b="1" spc="-6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102,5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8087">
                <a:tc>
                  <a:txBody>
                    <a:bodyPr/>
                    <a:lstStyle/>
                    <a:p>
                      <a:pPr marL="8255">
                        <a:lnSpc>
                          <a:spcPts val="1435"/>
                        </a:lnSpc>
                      </a:pPr>
                      <a:r>
                        <a:rPr sz="1200" b="1" spc="-2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Доходы </a:t>
                      </a:r>
                      <a:r>
                        <a:rPr sz="1200" b="1" spc="-10" dirty="0" err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от</a:t>
                      </a:r>
                      <a:r>
                        <a:rPr sz="1200" b="1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200" b="1" spc="-5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арендной платы</a:t>
                      </a:r>
                      <a:r>
                        <a:rPr lang="ru-RU" sz="1200" b="1" spc="-5" baseline="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за землю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715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9167,2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90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715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10489,5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90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15"/>
                        </a:spcBef>
                      </a:pPr>
                      <a:r>
                        <a:rPr lang="ru-RU" sz="1200" b="1" spc="-6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114,4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90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8087">
                <a:tc>
                  <a:txBody>
                    <a:bodyPr/>
                    <a:lstStyle/>
                    <a:p>
                      <a:pPr marL="8255" marR="0" indent="0" defTabSz="914400" eaLnBrk="1" fontAlgn="auto" latinLnBrk="0" hangingPunct="1">
                        <a:lnSpc>
                          <a:spcPts val="14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spc="-2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Доходы </a:t>
                      </a:r>
                      <a:r>
                        <a:rPr lang="ru-RU" sz="1200" b="1" spc="-1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от сдачи в </a:t>
                      </a:r>
                      <a:r>
                        <a:rPr lang="ru-RU" sz="1200" b="1" spc="-5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аренду имущества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715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830,7</a:t>
                      </a:r>
                      <a:endParaRPr sz="12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90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715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922,3</a:t>
                      </a:r>
                      <a:endParaRPr sz="12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90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15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111</a:t>
                      </a:r>
                      <a:endParaRPr sz="12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908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35229">
                <a:tc>
                  <a:txBody>
                    <a:bodyPr/>
                    <a:lstStyle/>
                    <a:p>
                      <a:pPr marL="8255" marR="6540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2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Плата </a:t>
                      </a:r>
                      <a:r>
                        <a:rPr sz="12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за </a:t>
                      </a:r>
                      <a:r>
                        <a:rPr sz="12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негативное воздействие </a:t>
                      </a:r>
                      <a:r>
                        <a:rPr sz="12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b="1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окружающую  </a:t>
                      </a:r>
                      <a:r>
                        <a:rPr sz="12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среду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2920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950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50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065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950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29,6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065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50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59,2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065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7677">
                <a:tc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1200" b="1" spc="-2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Доходы </a:t>
                      </a:r>
                      <a:r>
                        <a:rPr sz="1200" b="1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от </a:t>
                      </a:r>
                      <a:r>
                        <a:rPr sz="12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оказания платных</a:t>
                      </a:r>
                      <a:r>
                        <a:rPr sz="1200" b="1" spc="-3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услуг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19723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065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19801,7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065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lang="ru-RU" sz="1200" b="1" spc="-6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100,4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065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10649">
                <a:tc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200" b="1" spc="-2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Доходы </a:t>
                      </a:r>
                      <a:r>
                        <a:rPr sz="1200" b="1" spc="-10" dirty="0" err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от</a:t>
                      </a:r>
                      <a:r>
                        <a:rPr sz="1200" b="1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200" b="1" spc="-1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реализации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2920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955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8554,6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1285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955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8087,8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1285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55"/>
                        </a:spcBef>
                      </a:pPr>
                      <a:r>
                        <a:rPr lang="ru-RU" sz="1200" b="1" spc="-6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94,5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1285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7690">
                <a:tc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12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Штрафы, санкции, </a:t>
                      </a:r>
                      <a:r>
                        <a:rPr sz="1200" b="1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возмещение</a:t>
                      </a:r>
                      <a:r>
                        <a:rPr sz="1200" b="1" spc="-2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ущерба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1744,1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065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1527,1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065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87,6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065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7639">
                <a:tc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1200" b="1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Прочие </a:t>
                      </a:r>
                      <a:r>
                        <a:rPr sz="12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неналоговые</a:t>
                      </a:r>
                      <a:r>
                        <a:rPr sz="1200" b="1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2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доходы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065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199,4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065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065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Овал 10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075944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6260591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95400" y="228600"/>
            <a:ext cx="7467600" cy="10413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200" spc="-1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МЕЖБЮДЖЕТНЫЕ ТРАНСФЕРТЫ </a:t>
            </a:r>
            <a:r>
              <a:rPr sz="22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sz="2200" spc="-2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ЭТО</a:t>
            </a:r>
            <a:r>
              <a:rPr sz="2200" spc="25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200" spc="-5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ПОМОЩЬ,</a:t>
            </a:r>
            <a:r>
              <a:rPr sz="2200" spc="-1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ПЕРЕДАВАЕМАЯ </a:t>
            </a:r>
            <a:r>
              <a:rPr sz="2200" spc="-2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БЮДЖЕТУ </a:t>
            </a:r>
            <a:endParaRPr lang="ru-RU" sz="2200" spc="-2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200" spc="-15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ДРУГОГО</a:t>
            </a:r>
            <a:r>
              <a:rPr sz="2200" spc="75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200" spc="-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УРОВНЯ</a:t>
            </a:r>
            <a:endParaRPr sz="22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16</a:t>
            </a:fld>
            <a:endParaRPr dirty="0"/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457200" y="1600200"/>
          <a:ext cx="8229599" cy="460844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92804"/>
                <a:gridCol w="4836795"/>
              </a:tblGrid>
              <a:tr h="1037716">
                <a:tc>
                  <a:txBody>
                    <a:bodyPr/>
                    <a:lstStyle/>
                    <a:p>
                      <a:pPr marL="974725" marR="487045" indent="-502284">
                        <a:lnSpc>
                          <a:spcPct val="100000"/>
                        </a:lnSpc>
                        <a:spcBef>
                          <a:spcPts val="188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Виды</a:t>
                      </a:r>
                      <a:r>
                        <a:rPr sz="1800" b="1" spc="-100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межбюджетных  трансфертов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2387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2550">
                        <a:latin typeface="Times New Roman"/>
                        <a:cs typeface="Times New Roman"/>
                      </a:endParaRPr>
                    </a:p>
                    <a:p>
                      <a:pPr marL="3810" algn="ctr">
                        <a:lnSpc>
                          <a:spcPct val="100000"/>
                        </a:lnSpc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Краткая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характеристика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</a:tr>
              <a:tr h="744855">
                <a:tc>
                  <a:txBody>
                    <a:bodyPr/>
                    <a:lstStyle/>
                    <a:p>
                      <a:pPr marL="73025" marR="340360">
                        <a:lnSpc>
                          <a:spcPct val="100000"/>
                        </a:lnSpc>
                        <a:spcBef>
                          <a:spcPts val="975"/>
                        </a:spcBef>
                      </a:pPr>
                      <a:r>
                        <a:rPr sz="1600" spc="-10" dirty="0">
                          <a:latin typeface="Cambria"/>
                          <a:cs typeface="Cambria"/>
                        </a:rPr>
                        <a:t>Дотации (от </a:t>
                      </a:r>
                      <a:r>
                        <a:rPr sz="1600" spc="-40" dirty="0">
                          <a:latin typeface="Cambria"/>
                          <a:cs typeface="Cambria"/>
                        </a:rPr>
                        <a:t>лат.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«Dotatio» -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дар,  пожертвование)</a:t>
                      </a:r>
                      <a:endParaRPr sz="1600">
                        <a:latin typeface="Cambria"/>
                        <a:cs typeface="Cambria"/>
                      </a:endParaRPr>
                    </a:p>
                  </a:txBody>
                  <a:tcPr marL="0" marR="0" marT="1238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73660" marR="188595">
                        <a:lnSpc>
                          <a:spcPct val="100000"/>
                        </a:lnSpc>
                        <a:spcBef>
                          <a:spcPts val="1215"/>
                        </a:spcBef>
                      </a:pPr>
                      <a:r>
                        <a:rPr sz="1400" spc="-5" dirty="0">
                          <a:latin typeface="Cambria"/>
                          <a:cs typeface="Cambria"/>
                        </a:rPr>
                        <a:t>предоставляются </a:t>
                      </a:r>
                      <a:r>
                        <a:rPr sz="1400" b="1" spc="-5" dirty="0">
                          <a:latin typeface="Cambria"/>
                          <a:cs typeface="Cambria"/>
                        </a:rPr>
                        <a:t>без определения </a:t>
                      </a:r>
                      <a:r>
                        <a:rPr sz="1400" b="1" spc="-10" dirty="0">
                          <a:latin typeface="Cambria"/>
                          <a:cs typeface="Cambria"/>
                        </a:rPr>
                        <a:t>конкретной </a:t>
                      </a:r>
                      <a:r>
                        <a:rPr sz="1400" b="1" dirty="0">
                          <a:latin typeface="Cambria"/>
                          <a:cs typeface="Cambria"/>
                        </a:rPr>
                        <a:t>цели  </a:t>
                      </a:r>
                      <a:r>
                        <a:rPr sz="1400" b="1" spc="-5" dirty="0">
                          <a:latin typeface="Cambria"/>
                          <a:cs typeface="Cambria"/>
                        </a:rPr>
                        <a:t>их </a:t>
                      </a:r>
                      <a:r>
                        <a:rPr sz="1400" b="1" dirty="0">
                          <a:latin typeface="Cambria"/>
                          <a:cs typeface="Cambria"/>
                        </a:rPr>
                        <a:t>использования </a:t>
                      </a:r>
                      <a:r>
                        <a:rPr sz="1400" dirty="0">
                          <a:latin typeface="Cambria"/>
                          <a:cs typeface="Cambria"/>
                        </a:rPr>
                        <a:t>(в </a:t>
                      </a:r>
                      <a:r>
                        <a:rPr sz="1400" spc="-5" dirty="0">
                          <a:latin typeface="Cambria"/>
                          <a:cs typeface="Cambria"/>
                        </a:rPr>
                        <a:t>качестве финансовой</a:t>
                      </a:r>
                      <a:r>
                        <a:rPr sz="1400" spc="-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400" dirty="0">
                          <a:latin typeface="Cambria"/>
                          <a:cs typeface="Cambria"/>
                        </a:rPr>
                        <a:t>помощи)</a:t>
                      </a:r>
                      <a:endParaRPr sz="1400">
                        <a:latin typeface="Cambria"/>
                        <a:cs typeface="Cambria"/>
                      </a:endParaRPr>
                    </a:p>
                  </a:txBody>
                  <a:tcPr marL="0" marR="0" marT="1543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840994">
                <a:tc>
                  <a:txBody>
                    <a:bodyPr/>
                    <a:lstStyle/>
                    <a:p>
                      <a:pPr marL="73025" marR="719455">
                        <a:lnSpc>
                          <a:spcPct val="100000"/>
                        </a:lnSpc>
                        <a:spcBef>
                          <a:spcPts val="1355"/>
                        </a:spcBef>
                      </a:pPr>
                      <a:r>
                        <a:rPr sz="1600" spc="-10" dirty="0">
                          <a:latin typeface="Cambria"/>
                          <a:cs typeface="Cambria"/>
                        </a:rPr>
                        <a:t>Субвенции (от </a:t>
                      </a:r>
                      <a:r>
                        <a:rPr sz="1600" spc="-15" dirty="0">
                          <a:latin typeface="Cambria"/>
                          <a:cs typeface="Cambria"/>
                        </a:rPr>
                        <a:t>«Subvenire»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–  </a:t>
                      </a:r>
                      <a:r>
                        <a:rPr sz="1600" spc="-15" dirty="0">
                          <a:latin typeface="Cambria"/>
                          <a:cs typeface="Cambria"/>
                        </a:rPr>
                        <a:t>приходить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на</a:t>
                      </a:r>
                      <a:r>
                        <a:rPr sz="1600" spc="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помощь)</a:t>
                      </a:r>
                      <a:endParaRPr sz="1600">
                        <a:latin typeface="Cambria"/>
                        <a:cs typeface="Cambria"/>
                      </a:endParaRPr>
                    </a:p>
                  </a:txBody>
                  <a:tcPr marL="0" marR="0" marT="172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73660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sz="1400" spc="-5" dirty="0">
                          <a:latin typeface="Cambria"/>
                          <a:cs typeface="Cambria"/>
                        </a:rPr>
                        <a:t>предоставляются </a:t>
                      </a:r>
                      <a:r>
                        <a:rPr sz="1400" dirty="0">
                          <a:latin typeface="Cambria"/>
                          <a:cs typeface="Cambria"/>
                        </a:rPr>
                        <a:t>на определённые</a:t>
                      </a:r>
                      <a:r>
                        <a:rPr sz="1400" spc="-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400" spc="-5" dirty="0">
                          <a:latin typeface="Cambria"/>
                          <a:cs typeface="Cambria"/>
                        </a:rPr>
                        <a:t>цели</a:t>
                      </a:r>
                      <a:endParaRPr sz="1400">
                        <a:latin typeface="Cambria"/>
                        <a:cs typeface="Cambria"/>
                      </a:endParaRPr>
                    </a:p>
                    <a:p>
                      <a:pPr marL="73660" marR="42989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b="1" dirty="0">
                          <a:latin typeface="Cambria"/>
                          <a:cs typeface="Cambria"/>
                        </a:rPr>
                        <a:t>для </a:t>
                      </a:r>
                      <a:r>
                        <a:rPr sz="1400" b="1" spc="-5" dirty="0">
                          <a:latin typeface="Cambria"/>
                          <a:cs typeface="Cambria"/>
                        </a:rPr>
                        <a:t>исполнения полномочий, переданных другим  публично-правовым</a:t>
                      </a:r>
                      <a:r>
                        <a:rPr sz="1400" b="1" spc="-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400" b="1" dirty="0">
                          <a:latin typeface="Cambria"/>
                          <a:cs typeface="Cambria"/>
                        </a:rPr>
                        <a:t>образованиям</a:t>
                      </a:r>
                      <a:endParaRPr sz="1400">
                        <a:latin typeface="Cambria"/>
                        <a:cs typeface="Cambria"/>
                      </a:endParaRPr>
                    </a:p>
                  </a:txBody>
                  <a:tcPr marL="0" marR="0" marT="952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9305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73025" marR="817880">
                        <a:lnSpc>
                          <a:spcPct val="100000"/>
                        </a:lnSpc>
                      </a:pPr>
                      <a:r>
                        <a:rPr sz="1600" spc="-10" dirty="0">
                          <a:latin typeface="Cambria"/>
                          <a:cs typeface="Cambria"/>
                        </a:rPr>
                        <a:t>Субсидии (от «Subsidium»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- 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поддержка)</a:t>
                      </a:r>
                      <a:endParaRPr sz="1600">
                        <a:latin typeface="Cambria"/>
                        <a:cs typeface="Cambria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73660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1400" spc="-5" dirty="0">
                          <a:latin typeface="Cambria"/>
                          <a:cs typeface="Cambria"/>
                        </a:rPr>
                        <a:t>предоставляются </a:t>
                      </a:r>
                      <a:r>
                        <a:rPr sz="1400" dirty="0">
                          <a:latin typeface="Cambria"/>
                          <a:cs typeface="Cambria"/>
                        </a:rPr>
                        <a:t>на определённые</a:t>
                      </a:r>
                      <a:r>
                        <a:rPr sz="1400" spc="-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400" spc="-5" dirty="0">
                          <a:latin typeface="Cambria"/>
                          <a:cs typeface="Cambria"/>
                        </a:rPr>
                        <a:t>цели</a:t>
                      </a:r>
                      <a:endParaRPr sz="1400">
                        <a:latin typeface="Cambria"/>
                        <a:cs typeface="Cambria"/>
                      </a:endParaRPr>
                    </a:p>
                    <a:p>
                      <a:pPr marL="73660" marR="1088390">
                        <a:lnSpc>
                          <a:spcPct val="100000"/>
                        </a:lnSpc>
                      </a:pPr>
                      <a:r>
                        <a:rPr sz="1400" b="1" spc="-5" dirty="0">
                          <a:latin typeface="Cambria"/>
                          <a:cs typeface="Cambria"/>
                        </a:rPr>
                        <a:t>на условиях софинансирования </a:t>
                      </a:r>
                      <a:r>
                        <a:rPr sz="1400" spc="-5" dirty="0">
                          <a:latin typeface="Cambria"/>
                          <a:cs typeface="Cambria"/>
                        </a:rPr>
                        <a:t>(долевого  финансирования) </a:t>
                      </a:r>
                      <a:r>
                        <a:rPr sz="1400" spc="-15" dirty="0">
                          <a:latin typeface="Cambria"/>
                          <a:cs typeface="Cambria"/>
                        </a:rPr>
                        <a:t>расходов </a:t>
                      </a:r>
                      <a:r>
                        <a:rPr sz="1400" spc="-5" dirty="0">
                          <a:latin typeface="Cambria"/>
                          <a:cs typeface="Cambria"/>
                        </a:rPr>
                        <a:t>других</a:t>
                      </a:r>
                      <a:r>
                        <a:rPr sz="14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400" spc="-5" dirty="0">
                          <a:latin typeface="Cambria"/>
                          <a:cs typeface="Cambria"/>
                        </a:rPr>
                        <a:t>бюджетов</a:t>
                      </a:r>
                      <a:endParaRPr sz="1400">
                        <a:latin typeface="Cambria"/>
                        <a:cs typeface="Cambria"/>
                      </a:endParaRPr>
                    </a:p>
                  </a:txBody>
                  <a:tcPr marL="0" marR="0" marT="1409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10543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73025">
                        <a:lnSpc>
                          <a:spcPct val="100000"/>
                        </a:lnSpc>
                        <a:spcBef>
                          <a:spcPts val="1090"/>
                        </a:spcBef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Иные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межбюджетные</a:t>
                      </a:r>
                      <a:r>
                        <a:rPr sz="1600" spc="-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трансферты</a:t>
                      </a:r>
                      <a:endParaRPr sz="16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73660" marR="48260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sz="1400" spc="-5" dirty="0">
                          <a:latin typeface="Cambria"/>
                          <a:cs typeface="Cambria"/>
                        </a:rPr>
                        <a:t>предоставляются </a:t>
                      </a:r>
                      <a:r>
                        <a:rPr sz="1400" dirty="0">
                          <a:latin typeface="Cambria"/>
                          <a:cs typeface="Cambria"/>
                        </a:rPr>
                        <a:t>в </a:t>
                      </a:r>
                      <a:r>
                        <a:rPr sz="1400" spc="-5" dirty="0">
                          <a:latin typeface="Cambria"/>
                          <a:cs typeface="Cambria"/>
                        </a:rPr>
                        <a:t>порядке </a:t>
                      </a:r>
                      <a:r>
                        <a:rPr sz="1400" dirty="0">
                          <a:latin typeface="Cambria"/>
                          <a:cs typeface="Cambria"/>
                        </a:rPr>
                        <a:t>и случаях, </a:t>
                      </a:r>
                      <a:r>
                        <a:rPr sz="1400" spc="-5" dirty="0">
                          <a:latin typeface="Cambria"/>
                          <a:cs typeface="Cambria"/>
                        </a:rPr>
                        <a:t>предусмотренных  законами </a:t>
                      </a:r>
                      <a:r>
                        <a:rPr sz="1400" dirty="0">
                          <a:latin typeface="Cambria"/>
                          <a:cs typeface="Cambria"/>
                        </a:rPr>
                        <a:t>и принимаемыми в </a:t>
                      </a:r>
                      <a:r>
                        <a:rPr sz="1400" spc="-5" dirty="0">
                          <a:latin typeface="Cambria"/>
                          <a:cs typeface="Cambria"/>
                        </a:rPr>
                        <a:t>соответствии </a:t>
                      </a:r>
                      <a:r>
                        <a:rPr sz="1400" dirty="0">
                          <a:latin typeface="Cambria"/>
                          <a:cs typeface="Cambria"/>
                        </a:rPr>
                        <a:t>с ними</a:t>
                      </a:r>
                      <a:r>
                        <a:rPr sz="1400" spc="-1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400" dirty="0">
                          <a:latin typeface="Cambria"/>
                          <a:cs typeface="Cambria"/>
                        </a:rPr>
                        <a:t>иными  нормативными правовыми </a:t>
                      </a:r>
                      <a:r>
                        <a:rPr sz="1400" spc="-5" dirty="0">
                          <a:latin typeface="Cambria"/>
                          <a:cs typeface="Cambria"/>
                        </a:rPr>
                        <a:t>актами</a:t>
                      </a:r>
                      <a:r>
                        <a:rPr sz="14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400" spc="-5" dirty="0">
                          <a:latin typeface="Cambria"/>
                          <a:cs typeface="Cambria"/>
                        </a:rPr>
                        <a:t>органов</a:t>
                      </a:r>
                      <a:endParaRPr sz="1400">
                        <a:latin typeface="Cambria"/>
                        <a:cs typeface="Cambria"/>
                      </a:endParaRPr>
                    </a:p>
                    <a:p>
                      <a:pPr marL="73660">
                        <a:lnSpc>
                          <a:spcPct val="100000"/>
                        </a:lnSpc>
                      </a:pPr>
                      <a:r>
                        <a:rPr sz="1400" spc="-10" dirty="0">
                          <a:latin typeface="Cambria"/>
                          <a:cs typeface="Cambria"/>
                        </a:rPr>
                        <a:t>государственной</a:t>
                      </a:r>
                      <a:r>
                        <a:rPr sz="1400" spc="-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400" spc="-5" dirty="0">
                          <a:latin typeface="Cambria"/>
                          <a:cs typeface="Cambria"/>
                        </a:rPr>
                        <a:t>власти</a:t>
                      </a:r>
                      <a:endParaRPr sz="1400">
                        <a:latin typeface="Cambria"/>
                        <a:cs typeface="Cambria"/>
                      </a:endParaRPr>
                    </a:p>
                  </a:txBody>
                  <a:tcPr marL="0" marR="0" marT="958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</a:tbl>
          </a:graphicData>
        </a:graphic>
      </p:graphicFrame>
      <p:sp>
        <p:nvSpPr>
          <p:cNvPr id="11" name="Овал 10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0" y="6260591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66800" y="219278"/>
            <a:ext cx="7620000" cy="10284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0"/>
              </a:spcBef>
            </a:pPr>
            <a:r>
              <a:rPr sz="2200" spc="-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БЕЗВОЗМЕЗДНЫЕ</a:t>
            </a:r>
            <a:r>
              <a:rPr sz="22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200" spc="-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ПОСТУПЛЕНИЯ</a:t>
            </a:r>
            <a:endParaRPr sz="22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2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200" spc="-2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МЕСТНЫЙ БЮДЖЕТ МАЙСКОГО МУНИЦИПАЛЬНОГО РАЙОНА </a:t>
            </a:r>
            <a:r>
              <a:rPr sz="22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sz="22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2019 </a:t>
            </a:r>
            <a:r>
              <a:rPr sz="2200" spc="-8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ГОДУ</a:t>
            </a:r>
            <a:r>
              <a:rPr sz="2200" spc="-85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200" spc="-8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ТЫС.</a:t>
            </a:r>
            <a:r>
              <a:rPr sz="2200" spc="6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2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РУБЛЕЙ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17</a:t>
            </a:fld>
            <a:endParaRPr dirty="0"/>
          </a:p>
        </p:txBody>
      </p:sp>
      <p:sp>
        <p:nvSpPr>
          <p:cNvPr id="12" name="Овал 11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graphicFrame>
        <p:nvGraphicFramePr>
          <p:cNvPr id="9" name="object 8"/>
          <p:cNvGraphicFramePr>
            <a:graphicFrameLocks noGrp="1"/>
          </p:cNvGraphicFramePr>
          <p:nvPr/>
        </p:nvGraphicFramePr>
        <p:xfrm>
          <a:off x="228599" y="2057400"/>
          <a:ext cx="8540292" cy="3962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76600"/>
                <a:gridCol w="1106941"/>
                <a:gridCol w="1195181"/>
                <a:gridCol w="1120769"/>
                <a:gridCol w="1440801"/>
              </a:tblGrid>
              <a:tr h="914225">
                <a:tc>
                  <a:txBody>
                    <a:bodyPr/>
                    <a:lstStyle/>
                    <a:p>
                      <a:pPr marL="1258570" marR="521334" indent="-733425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4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Наименование </a:t>
                      </a:r>
                      <a:r>
                        <a:rPr sz="1400" b="1" spc="-1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межбюджетных  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трансфертов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47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252729" marR="200660" indent="-44450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2018</a:t>
                      </a:r>
                      <a:r>
                        <a:rPr sz="1400" b="1" spc="-1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год 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(отчет)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1047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52705" marR="43180" indent="-1905" algn="ctr">
                        <a:lnSpc>
                          <a:spcPts val="1680"/>
                        </a:lnSpc>
                        <a:spcBef>
                          <a:spcPts val="40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2019 </a:t>
                      </a:r>
                      <a:r>
                        <a:rPr sz="1400" b="1" spc="-2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год 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sz="1400" b="1" spc="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1400" b="1" spc="-2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400" b="1" spc="-3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ч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ен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ы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й  план)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259079" marR="207010" indent="-44450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2019</a:t>
                      </a:r>
                      <a:r>
                        <a:rPr sz="1400" b="1" spc="-1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год 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(отчет)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1047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219075" marR="208279" indent="126364">
                        <a:lnSpc>
                          <a:spcPts val="1680"/>
                        </a:lnSpc>
                        <a:spcBef>
                          <a:spcPts val="40"/>
                        </a:spcBef>
                      </a:pPr>
                      <a:r>
                        <a:rPr sz="1400" b="1" dirty="0" err="1" smtClean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Процент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сп</a:t>
                      </a:r>
                      <a:r>
                        <a:rPr sz="1400" b="1" spc="-2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ен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я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30810">
                        <a:lnSpc>
                          <a:spcPts val="1610"/>
                        </a:lnSpc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в 2019 </a:t>
                      </a:r>
                      <a:r>
                        <a:rPr sz="1400" b="1" spc="-4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году,</a:t>
                      </a:r>
                      <a:r>
                        <a:rPr sz="1400" b="1" spc="-8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%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</a:tr>
              <a:tr h="308498">
                <a:tc>
                  <a:txBody>
                    <a:bodyPr/>
                    <a:lstStyle/>
                    <a:p>
                      <a:pPr marL="8890">
                        <a:lnSpc>
                          <a:spcPts val="1650"/>
                        </a:lnSpc>
                      </a:pPr>
                      <a:r>
                        <a:rPr sz="1400" b="1" spc="-10" dirty="0">
                          <a:latin typeface="Times New Roman"/>
                          <a:cs typeface="Times New Roman"/>
                        </a:rPr>
                        <a:t>Безвозмездные 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поступления,</a:t>
                      </a:r>
                      <a:r>
                        <a:rPr sz="1400" b="1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50"/>
                        </a:lnSpc>
                      </a:pPr>
                      <a:r>
                        <a:rPr lang="ru-RU" sz="1400" b="1" i="0" dirty="0" smtClean="0">
                          <a:latin typeface="Times New Roman"/>
                          <a:cs typeface="Times New Roman"/>
                        </a:rPr>
                        <a:t>306549,7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50"/>
                        </a:lnSpc>
                      </a:pPr>
                      <a:r>
                        <a:rPr lang="ru-RU" sz="1400" b="1" i="0" dirty="0" smtClean="0">
                          <a:latin typeface="Times New Roman"/>
                          <a:cs typeface="Times New Roman"/>
                        </a:rPr>
                        <a:t>322869,7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50"/>
                        </a:lnSpc>
                      </a:pPr>
                      <a:r>
                        <a:rPr lang="ru-RU" sz="1400" b="1" i="0" dirty="0" smtClean="0">
                          <a:latin typeface="Times New Roman"/>
                          <a:cs typeface="Times New Roman"/>
                        </a:rPr>
                        <a:t>322159</a:t>
                      </a:r>
                      <a:endParaRPr sz="1400" b="1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537845" algn="ctr">
                        <a:lnSpc>
                          <a:spcPts val="1650"/>
                        </a:lnSpc>
                      </a:pPr>
                      <a:r>
                        <a:rPr lang="ru-RU" sz="1400" b="1" i="0" dirty="0" smtClean="0">
                          <a:latin typeface="Times New Roman"/>
                          <a:cs typeface="Times New Roman"/>
                        </a:rPr>
                        <a:t>99,8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605727">
                <a:tc>
                  <a:txBody>
                    <a:bodyPr/>
                    <a:lstStyle/>
                    <a:p>
                      <a:pPr marL="8890" marR="600075">
                        <a:lnSpc>
                          <a:spcPts val="1680"/>
                        </a:lnSpc>
                        <a:spcBef>
                          <a:spcPts val="40"/>
                        </a:spcBef>
                      </a:pP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Безвозмездные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поступления </a:t>
                      </a:r>
                      <a:r>
                        <a:rPr sz="1400" spc="-10" dirty="0">
                          <a:latin typeface="Times New Roman"/>
                          <a:cs typeface="Times New Roman"/>
                        </a:rPr>
                        <a:t>от других  </a:t>
                      </a:r>
                      <a:r>
                        <a:rPr sz="1400" spc="-15" dirty="0">
                          <a:latin typeface="Times New Roman"/>
                          <a:cs typeface="Times New Roman"/>
                        </a:rPr>
                        <a:t>бюджетов </a:t>
                      </a:r>
                      <a:r>
                        <a:rPr sz="1400" spc="-10" dirty="0">
                          <a:latin typeface="Times New Roman"/>
                          <a:cs typeface="Times New Roman"/>
                        </a:rPr>
                        <a:t>бюджетной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системы</a:t>
                      </a:r>
                      <a:r>
                        <a:rPr sz="1400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15" dirty="0">
                          <a:latin typeface="Times New Roman"/>
                          <a:cs typeface="Times New Roman"/>
                        </a:rPr>
                        <a:t>РФ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lang="ru-RU" sz="1400" i="0" dirty="0" smtClean="0">
                          <a:latin typeface="Times New Roman"/>
                          <a:cs typeface="Times New Roman"/>
                        </a:rPr>
                        <a:t>306561,4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477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lang="ru-RU" sz="1400" i="0" dirty="0" smtClean="0">
                          <a:latin typeface="Times New Roman"/>
                          <a:cs typeface="Times New Roman"/>
                        </a:rPr>
                        <a:t>322869,7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477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lang="ru-RU" sz="1400" i="0" dirty="0" smtClean="0">
                          <a:latin typeface="Times New Roman"/>
                          <a:cs typeface="Times New Roman"/>
                        </a:rPr>
                        <a:t>322256,3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477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537845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lang="ru-RU" sz="1400" i="0" dirty="0" smtClean="0">
                          <a:latin typeface="Times New Roman"/>
                          <a:cs typeface="Times New Roman"/>
                        </a:rPr>
                        <a:t>99,8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477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08497">
                <a:tc>
                  <a:txBody>
                    <a:bodyPr/>
                    <a:lstStyle/>
                    <a:p>
                      <a:pPr marL="497840">
                        <a:lnSpc>
                          <a:spcPts val="1650"/>
                        </a:lnSpc>
                      </a:pPr>
                      <a:r>
                        <a:rPr sz="1400" i="1" dirty="0">
                          <a:latin typeface="Times New Roman"/>
                          <a:cs typeface="Times New Roman"/>
                        </a:rPr>
                        <a:t>из</a:t>
                      </a:r>
                      <a:r>
                        <a:rPr sz="1400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i="1" dirty="0">
                          <a:latin typeface="Times New Roman"/>
                          <a:cs typeface="Times New Roman"/>
                        </a:rPr>
                        <a:t>них: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308497">
                <a:tc>
                  <a:txBody>
                    <a:bodyPr/>
                    <a:lstStyle/>
                    <a:p>
                      <a:pPr marL="141605">
                        <a:lnSpc>
                          <a:spcPts val="1650"/>
                        </a:lnSpc>
                      </a:pPr>
                      <a:r>
                        <a:rPr sz="1400" i="1" dirty="0">
                          <a:latin typeface="Times New Roman"/>
                          <a:cs typeface="Times New Roman"/>
                        </a:rPr>
                        <a:t>дотации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50"/>
                        </a:lnSpc>
                      </a:pPr>
                      <a:r>
                        <a:rPr lang="ru-RU" sz="1400" i="0" dirty="0" smtClean="0">
                          <a:latin typeface="Times New Roman"/>
                          <a:cs typeface="Times New Roman"/>
                        </a:rPr>
                        <a:t> 34531,6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50"/>
                        </a:lnSpc>
                      </a:pPr>
                      <a:r>
                        <a:rPr lang="ru-RU" sz="1400" i="0" dirty="0" smtClean="0">
                          <a:latin typeface="Times New Roman"/>
                          <a:cs typeface="Times New Roman"/>
                        </a:rPr>
                        <a:t>34531,6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50"/>
                        </a:lnSpc>
                      </a:pPr>
                      <a:r>
                        <a:rPr lang="ru-RU" sz="1400" i="0" dirty="0" smtClean="0">
                          <a:latin typeface="Times New Roman"/>
                          <a:cs typeface="Times New Roman"/>
                        </a:rPr>
                        <a:t>34531,6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493395" algn="ctr">
                        <a:lnSpc>
                          <a:spcPts val="1650"/>
                        </a:lnSpc>
                      </a:pPr>
                      <a:r>
                        <a:rPr sz="1400" i="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08321">
                <a:tc>
                  <a:txBody>
                    <a:bodyPr/>
                    <a:lstStyle/>
                    <a:p>
                      <a:pPr marL="141605">
                        <a:lnSpc>
                          <a:spcPts val="1650"/>
                        </a:lnSpc>
                      </a:pPr>
                      <a:r>
                        <a:rPr sz="1400" i="1" dirty="0">
                          <a:latin typeface="Times New Roman"/>
                          <a:cs typeface="Times New Roman"/>
                        </a:rPr>
                        <a:t>субвенции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50"/>
                        </a:lnSpc>
                      </a:pPr>
                      <a:r>
                        <a:rPr lang="ru-RU" sz="1400" i="0" dirty="0" smtClean="0">
                          <a:latin typeface="Times New Roman"/>
                          <a:cs typeface="Times New Roman"/>
                        </a:rPr>
                        <a:t>271702,1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50"/>
                        </a:lnSpc>
                      </a:pPr>
                      <a:r>
                        <a:rPr lang="ru-RU" sz="1400" i="0" dirty="0" smtClean="0">
                          <a:latin typeface="Times New Roman"/>
                          <a:cs typeface="Times New Roman"/>
                        </a:rPr>
                        <a:t>286462,2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50"/>
                        </a:lnSpc>
                      </a:pPr>
                      <a:r>
                        <a:rPr lang="ru-RU" sz="1400" i="0" dirty="0" smtClean="0">
                          <a:latin typeface="Times New Roman"/>
                          <a:cs typeface="Times New Roman"/>
                        </a:rPr>
                        <a:t>285873,8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537845" algn="ctr">
                        <a:lnSpc>
                          <a:spcPts val="1650"/>
                        </a:lnSpc>
                      </a:pPr>
                      <a:r>
                        <a:rPr lang="ru-RU" sz="1400" i="0" dirty="0" smtClean="0">
                          <a:latin typeface="Times New Roman"/>
                          <a:cs typeface="Times New Roman"/>
                        </a:rPr>
                        <a:t>99,8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08497">
                <a:tc>
                  <a:txBody>
                    <a:bodyPr/>
                    <a:lstStyle/>
                    <a:p>
                      <a:pPr marL="141605">
                        <a:lnSpc>
                          <a:spcPts val="1650"/>
                        </a:lnSpc>
                      </a:pPr>
                      <a:r>
                        <a:rPr sz="1400" i="1" spc="-5" dirty="0">
                          <a:latin typeface="Times New Roman"/>
                          <a:cs typeface="Times New Roman"/>
                        </a:rPr>
                        <a:t>иные </a:t>
                      </a:r>
                      <a:r>
                        <a:rPr sz="1400" i="1" spc="-10" dirty="0">
                          <a:latin typeface="Times New Roman"/>
                          <a:cs typeface="Times New Roman"/>
                        </a:rPr>
                        <a:t>межбюджетные</a:t>
                      </a:r>
                      <a:r>
                        <a:rPr sz="1400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i="1" spc="-10" dirty="0">
                          <a:latin typeface="Times New Roman"/>
                          <a:cs typeface="Times New Roman"/>
                        </a:rPr>
                        <a:t>трансферты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650"/>
                        </a:lnSpc>
                      </a:pPr>
                      <a:r>
                        <a:rPr lang="ru-RU" sz="1400" i="0" dirty="0" smtClean="0">
                          <a:latin typeface="Times New Roman"/>
                          <a:cs typeface="Times New Roman"/>
                        </a:rPr>
                        <a:t>327,7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650"/>
                        </a:lnSpc>
                      </a:pPr>
                      <a:r>
                        <a:rPr lang="ru-RU" sz="1400" i="0" dirty="0" smtClean="0">
                          <a:latin typeface="Times New Roman"/>
                          <a:cs typeface="Times New Roman"/>
                        </a:rPr>
                        <a:t>1875,9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650"/>
                        </a:lnSpc>
                      </a:pPr>
                      <a:r>
                        <a:rPr lang="ru-RU" sz="1400" i="0" dirty="0" smtClean="0">
                          <a:latin typeface="Times New Roman"/>
                          <a:cs typeface="Times New Roman"/>
                        </a:rPr>
                        <a:t>1850,9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493395" algn="ctr">
                        <a:lnSpc>
                          <a:spcPts val="1650"/>
                        </a:lnSpc>
                      </a:pPr>
                      <a:r>
                        <a:rPr lang="ru-RU" sz="1400" i="0" dirty="0" smtClean="0">
                          <a:latin typeface="Times New Roman"/>
                          <a:cs typeface="Times New Roman"/>
                        </a:rPr>
                        <a:t>98,7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900138">
                <a:tc>
                  <a:txBody>
                    <a:bodyPr/>
                    <a:lstStyle/>
                    <a:p>
                      <a:pPr marL="8890" marR="590550">
                        <a:lnSpc>
                          <a:spcPts val="1680"/>
                        </a:lnSpc>
                        <a:spcBef>
                          <a:spcPts val="45"/>
                        </a:spcBef>
                      </a:pP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Поступление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(+) и </a:t>
                      </a:r>
                      <a:r>
                        <a:rPr sz="1400" spc="-10" dirty="0">
                          <a:latin typeface="Times New Roman"/>
                          <a:cs typeface="Times New Roman"/>
                        </a:rPr>
                        <a:t>возврат </a:t>
                      </a:r>
                      <a:r>
                        <a:rPr sz="1400" spc="5" dirty="0">
                          <a:latin typeface="Times New Roman"/>
                          <a:cs typeface="Times New Roman"/>
                        </a:rPr>
                        <a:t>(-) </a:t>
                      </a:r>
                      <a:r>
                        <a:rPr sz="1400" spc="-10" dirty="0">
                          <a:latin typeface="Times New Roman"/>
                          <a:cs typeface="Times New Roman"/>
                        </a:rPr>
                        <a:t>остатков 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целевых </a:t>
                      </a:r>
                      <a:r>
                        <a:rPr sz="1400" spc="-10" dirty="0">
                          <a:latin typeface="Times New Roman"/>
                          <a:cs typeface="Times New Roman"/>
                        </a:rPr>
                        <a:t>межбюджетных</a:t>
                      </a:r>
                      <a:r>
                        <a:rPr sz="1400" spc="-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dirty="0">
                          <a:latin typeface="Times New Roman"/>
                          <a:cs typeface="Times New Roman"/>
                        </a:rPr>
                        <a:t>трансфертов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8890">
                        <a:lnSpc>
                          <a:spcPts val="160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прошлых</a:t>
                      </a:r>
                      <a:r>
                        <a:rPr sz="14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лет</a:t>
                      </a: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400" i="0" dirty="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400" i="0" dirty="0" smtClean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lang="ru-RU" sz="1400" i="0" dirty="0" smtClean="0">
                          <a:latin typeface="Times New Roman"/>
                          <a:cs typeface="Times New Roman"/>
                        </a:rPr>
                        <a:t>11,7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400" i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400" i="0" dirty="0">
                          <a:latin typeface="Times New Roman"/>
                          <a:cs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i="0" dirty="0" smtClean="0">
                          <a:latin typeface="Times New Roman"/>
                          <a:cs typeface="Times New Roman"/>
                        </a:rPr>
                        <a:t>-97,3</a:t>
                      </a:r>
                      <a:endParaRPr sz="1400" i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400" i="0" dirty="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400" i="0" dirty="0">
                          <a:latin typeface="Times New Roman"/>
                          <a:cs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075944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6260591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222044" y="324992"/>
            <a:ext cx="7286625" cy="6892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ФОРМИРОВАНИЕ </a:t>
            </a:r>
            <a:r>
              <a:rPr sz="2200" spc="-4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РАСХОДНОЙ </a:t>
            </a:r>
            <a:r>
              <a:rPr sz="2200" spc="-1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ЧАСТИ </a:t>
            </a:r>
            <a:r>
              <a:rPr lang="ru-RU" sz="2200" spc="-2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МЕСТНОГО БЮДЖЕТА МАЙСКОГО МУНИЦИПАЛЬНОГО РАЙОНА</a:t>
            </a:r>
            <a:endParaRPr sz="22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461509" y="3763517"/>
            <a:ext cx="1708785" cy="582930"/>
          </a:xfrm>
          <a:custGeom>
            <a:avLst/>
            <a:gdLst/>
            <a:ahLst/>
            <a:cxnLst/>
            <a:rect l="l" t="t" r="r" b="b"/>
            <a:pathLst>
              <a:path w="1708785" h="582929">
                <a:moveTo>
                  <a:pt x="0" y="0"/>
                </a:moveTo>
                <a:lnTo>
                  <a:pt x="0" y="397636"/>
                </a:lnTo>
                <a:lnTo>
                  <a:pt x="1708530" y="397636"/>
                </a:lnTo>
                <a:lnTo>
                  <a:pt x="1708530" y="582548"/>
                </a:lnTo>
              </a:path>
            </a:pathLst>
          </a:custGeom>
          <a:ln w="25908">
            <a:solidFill>
              <a:srgbClr val="4AACC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698242" y="3763517"/>
            <a:ext cx="1764664" cy="598170"/>
          </a:xfrm>
          <a:custGeom>
            <a:avLst/>
            <a:gdLst/>
            <a:ahLst/>
            <a:cxnLst/>
            <a:rect l="l" t="t" r="r" b="b"/>
            <a:pathLst>
              <a:path w="1764664" h="598170">
                <a:moveTo>
                  <a:pt x="1764157" y="0"/>
                </a:moveTo>
                <a:lnTo>
                  <a:pt x="1764157" y="413257"/>
                </a:lnTo>
                <a:lnTo>
                  <a:pt x="0" y="413257"/>
                </a:lnTo>
                <a:lnTo>
                  <a:pt x="0" y="598169"/>
                </a:lnTo>
              </a:path>
            </a:pathLst>
          </a:custGeom>
          <a:ln w="25908">
            <a:solidFill>
              <a:srgbClr val="4AACC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459479" y="2491739"/>
            <a:ext cx="2004060" cy="12740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674364" y="2695955"/>
            <a:ext cx="2016252" cy="12877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3792982" y="3002026"/>
            <a:ext cx="1780539" cy="626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365"/>
              </a:lnSpc>
              <a:spcBef>
                <a:spcPts val="100"/>
              </a:spcBef>
            </a:pPr>
            <a:r>
              <a:rPr sz="2100" spc="-20" dirty="0">
                <a:latin typeface="Cambria"/>
                <a:cs typeface="Cambria"/>
              </a:rPr>
              <a:t>Расходные</a:t>
            </a:r>
            <a:endParaRPr sz="2100">
              <a:latin typeface="Cambria"/>
              <a:cs typeface="Cambria"/>
            </a:endParaRPr>
          </a:p>
          <a:p>
            <a:pPr algn="ctr">
              <a:lnSpc>
                <a:spcPts val="2365"/>
              </a:lnSpc>
            </a:pPr>
            <a:r>
              <a:rPr sz="2100" spc="-5" dirty="0">
                <a:latin typeface="Cambria"/>
                <a:cs typeface="Cambria"/>
              </a:rPr>
              <a:t>обязательства</a:t>
            </a:r>
            <a:endParaRPr sz="2100">
              <a:latin typeface="Cambria"/>
              <a:cs typeface="Cambri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208532" y="4357115"/>
            <a:ext cx="2976372" cy="15621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423416" y="4561332"/>
            <a:ext cx="2990088" cy="15742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626489" y="4689242"/>
            <a:ext cx="2585720" cy="1147445"/>
          </a:xfrm>
          <a:prstGeom prst="rect">
            <a:avLst/>
          </a:prstGeom>
        </p:spPr>
        <p:txBody>
          <a:bodyPr vert="horz" wrap="square" lIns="0" tIns="139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0"/>
              </a:spcBef>
            </a:pPr>
            <a:r>
              <a:rPr sz="2100" spc="-5" dirty="0">
                <a:latin typeface="Cambria"/>
                <a:cs typeface="Cambria"/>
              </a:rPr>
              <a:t>Публичные</a:t>
            </a:r>
            <a:r>
              <a:rPr sz="2100" dirty="0">
                <a:latin typeface="Cambria"/>
                <a:cs typeface="Cambria"/>
              </a:rPr>
              <a:t> –</a:t>
            </a:r>
            <a:endParaRPr sz="2100">
              <a:latin typeface="Cambria"/>
              <a:cs typeface="Cambria"/>
            </a:endParaRPr>
          </a:p>
          <a:p>
            <a:pPr marL="12700" marR="5080" algn="ctr">
              <a:lnSpc>
                <a:spcPct val="87900"/>
              </a:lnSpc>
              <a:spcBef>
                <a:spcPts val="880"/>
              </a:spcBef>
            </a:pPr>
            <a:r>
              <a:rPr sz="1400" spc="-5" dirty="0">
                <a:latin typeface="Cambria"/>
                <a:cs typeface="Cambria"/>
              </a:rPr>
              <a:t>установленные</a:t>
            </a:r>
            <a:r>
              <a:rPr sz="1400" spc="-80" dirty="0">
                <a:latin typeface="Cambria"/>
                <a:cs typeface="Cambria"/>
              </a:rPr>
              <a:t> </a:t>
            </a:r>
            <a:r>
              <a:rPr sz="1400" dirty="0">
                <a:latin typeface="Cambria"/>
                <a:cs typeface="Cambria"/>
              </a:rPr>
              <a:t>официальными  нормативно-правовыми  </a:t>
            </a:r>
            <a:r>
              <a:rPr sz="1400" spc="-5" dirty="0">
                <a:latin typeface="Cambria"/>
                <a:cs typeface="Cambria"/>
              </a:rPr>
              <a:t>документами</a:t>
            </a:r>
            <a:endParaRPr sz="1400">
              <a:latin typeface="Cambria"/>
              <a:cs typeface="Cambria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613147" y="4341876"/>
            <a:ext cx="3113531" cy="157734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828032" y="4546091"/>
            <a:ext cx="3125723" cy="1589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993385" y="4685066"/>
            <a:ext cx="2797175" cy="1141730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5"/>
              </a:spcBef>
            </a:pPr>
            <a:r>
              <a:rPr sz="2000" spc="-5" dirty="0">
                <a:latin typeface="Cambria"/>
                <a:cs typeface="Cambria"/>
              </a:rPr>
              <a:t>Гражданско-правовые</a:t>
            </a:r>
            <a:r>
              <a:rPr sz="2000" spc="-6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–</a:t>
            </a:r>
            <a:endParaRPr sz="2000">
              <a:latin typeface="Cambria"/>
              <a:cs typeface="Cambria"/>
            </a:endParaRPr>
          </a:p>
          <a:p>
            <a:pPr marL="40005" algn="ctr">
              <a:lnSpc>
                <a:spcPts val="1590"/>
              </a:lnSpc>
              <a:spcBef>
                <a:spcPts val="710"/>
              </a:spcBef>
            </a:pPr>
            <a:r>
              <a:rPr sz="1400" dirty="0">
                <a:latin typeface="Cambria"/>
                <a:cs typeface="Cambria"/>
              </a:rPr>
              <a:t>в части </a:t>
            </a:r>
            <a:r>
              <a:rPr sz="1400" spc="-5" dirty="0">
                <a:latin typeface="Cambria"/>
                <a:cs typeface="Cambria"/>
              </a:rPr>
              <a:t>оплаты </a:t>
            </a:r>
            <a:r>
              <a:rPr sz="1400" dirty="0">
                <a:latin typeface="Cambria"/>
                <a:cs typeface="Cambria"/>
              </a:rPr>
              <a:t>по</a:t>
            </a:r>
            <a:r>
              <a:rPr sz="1400" spc="-60" dirty="0">
                <a:latin typeface="Cambria"/>
                <a:cs typeface="Cambria"/>
              </a:rPr>
              <a:t> </a:t>
            </a:r>
            <a:r>
              <a:rPr sz="1400" spc="-15" dirty="0">
                <a:latin typeface="Cambria"/>
                <a:cs typeface="Cambria"/>
              </a:rPr>
              <a:t>трудовым</a:t>
            </a:r>
            <a:endParaRPr sz="1400">
              <a:latin typeface="Cambria"/>
              <a:cs typeface="Cambria"/>
            </a:endParaRPr>
          </a:p>
          <a:p>
            <a:pPr algn="ctr">
              <a:lnSpc>
                <a:spcPts val="1495"/>
              </a:lnSpc>
            </a:pPr>
            <a:r>
              <a:rPr sz="1400" spc="-5" dirty="0">
                <a:latin typeface="Cambria"/>
                <a:cs typeface="Cambria"/>
              </a:rPr>
              <a:t>договорам,</a:t>
            </a:r>
            <a:r>
              <a:rPr sz="1400" spc="-25" dirty="0">
                <a:latin typeface="Cambria"/>
                <a:cs typeface="Cambria"/>
              </a:rPr>
              <a:t> </a:t>
            </a:r>
            <a:r>
              <a:rPr sz="1400" dirty="0">
                <a:latin typeface="Cambria"/>
                <a:cs typeface="Cambria"/>
              </a:rPr>
              <a:t>муниципальным</a:t>
            </a:r>
            <a:endParaRPr sz="1400">
              <a:latin typeface="Cambria"/>
              <a:cs typeface="Cambria"/>
            </a:endParaRPr>
          </a:p>
          <a:p>
            <a:pPr algn="ctr">
              <a:lnSpc>
                <a:spcPts val="1585"/>
              </a:lnSpc>
            </a:pPr>
            <a:r>
              <a:rPr sz="1400" dirty="0">
                <a:latin typeface="Cambria"/>
                <a:cs typeface="Cambria"/>
              </a:rPr>
              <a:t>контрактам, </a:t>
            </a:r>
            <a:r>
              <a:rPr sz="1400" spc="-10" dirty="0">
                <a:latin typeface="Cambria"/>
                <a:cs typeface="Cambria"/>
              </a:rPr>
              <a:t>соглашениям </a:t>
            </a:r>
            <a:r>
              <a:rPr sz="1400" dirty="0">
                <a:latin typeface="Cambria"/>
                <a:cs typeface="Cambria"/>
              </a:rPr>
              <a:t>и</a:t>
            </a:r>
            <a:r>
              <a:rPr sz="1400" spc="-75" dirty="0">
                <a:latin typeface="Cambria"/>
                <a:cs typeface="Cambria"/>
              </a:rPr>
              <a:t> </a:t>
            </a:r>
            <a:r>
              <a:rPr sz="1400" spc="-30" dirty="0">
                <a:latin typeface="Cambria"/>
                <a:cs typeface="Cambria"/>
              </a:rPr>
              <a:t>т.д.</a:t>
            </a:r>
            <a:endParaRPr sz="1400">
              <a:latin typeface="Cambria"/>
              <a:cs typeface="Cambria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55314" y="1178073"/>
            <a:ext cx="8069590" cy="130145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27532" y="1362455"/>
            <a:ext cx="7932420" cy="116281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93419" y="1196339"/>
            <a:ext cx="7993380" cy="122529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93419" y="1196339"/>
            <a:ext cx="7993380" cy="1225550"/>
          </a:xfrm>
          <a:custGeom>
            <a:avLst/>
            <a:gdLst/>
            <a:ahLst/>
            <a:cxnLst/>
            <a:rect l="l" t="t" r="r" b="b"/>
            <a:pathLst>
              <a:path w="7993380" h="1225550">
                <a:moveTo>
                  <a:pt x="0" y="204215"/>
                </a:moveTo>
                <a:lnTo>
                  <a:pt x="5393" y="157394"/>
                </a:lnTo>
                <a:lnTo>
                  <a:pt x="20756" y="114411"/>
                </a:lnTo>
                <a:lnTo>
                  <a:pt x="44863" y="76493"/>
                </a:lnTo>
                <a:lnTo>
                  <a:pt x="76490" y="44866"/>
                </a:lnTo>
                <a:lnTo>
                  <a:pt x="114410" y="20758"/>
                </a:lnTo>
                <a:lnTo>
                  <a:pt x="157398" y="5393"/>
                </a:lnTo>
                <a:lnTo>
                  <a:pt x="204228" y="0"/>
                </a:lnTo>
                <a:lnTo>
                  <a:pt x="7789163" y="0"/>
                </a:lnTo>
                <a:lnTo>
                  <a:pt x="7835985" y="5393"/>
                </a:lnTo>
                <a:lnTo>
                  <a:pt x="7878968" y="20758"/>
                </a:lnTo>
                <a:lnTo>
                  <a:pt x="7916886" y="44866"/>
                </a:lnTo>
                <a:lnTo>
                  <a:pt x="7948513" y="76493"/>
                </a:lnTo>
                <a:lnTo>
                  <a:pt x="7972621" y="114411"/>
                </a:lnTo>
                <a:lnTo>
                  <a:pt x="7987986" y="157394"/>
                </a:lnTo>
                <a:lnTo>
                  <a:pt x="7993380" y="204215"/>
                </a:lnTo>
                <a:lnTo>
                  <a:pt x="7993380" y="1021080"/>
                </a:lnTo>
                <a:lnTo>
                  <a:pt x="7987986" y="1067901"/>
                </a:lnTo>
                <a:lnTo>
                  <a:pt x="7972621" y="1110884"/>
                </a:lnTo>
                <a:lnTo>
                  <a:pt x="7948513" y="1148802"/>
                </a:lnTo>
                <a:lnTo>
                  <a:pt x="7916886" y="1180429"/>
                </a:lnTo>
                <a:lnTo>
                  <a:pt x="7878968" y="1204537"/>
                </a:lnTo>
                <a:lnTo>
                  <a:pt x="7835985" y="1219902"/>
                </a:lnTo>
                <a:lnTo>
                  <a:pt x="7789163" y="1225296"/>
                </a:lnTo>
                <a:lnTo>
                  <a:pt x="204228" y="1225296"/>
                </a:lnTo>
                <a:lnTo>
                  <a:pt x="157398" y="1219902"/>
                </a:lnTo>
                <a:lnTo>
                  <a:pt x="114410" y="1204537"/>
                </a:lnTo>
                <a:lnTo>
                  <a:pt x="76490" y="1180429"/>
                </a:lnTo>
                <a:lnTo>
                  <a:pt x="44863" y="1148802"/>
                </a:lnTo>
                <a:lnTo>
                  <a:pt x="20756" y="1110884"/>
                </a:lnTo>
                <a:lnTo>
                  <a:pt x="5393" y="1067901"/>
                </a:lnTo>
                <a:lnTo>
                  <a:pt x="0" y="1021080"/>
                </a:lnTo>
                <a:lnTo>
                  <a:pt x="0" y="204215"/>
                </a:lnTo>
                <a:close/>
              </a:path>
            </a:pathLst>
          </a:custGeom>
          <a:ln w="9144">
            <a:solidFill>
              <a:srgbClr val="BD4A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76490" y="1391666"/>
            <a:ext cx="3237166" cy="34518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544445" y="1385569"/>
            <a:ext cx="1575308" cy="35737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70394" y="1408430"/>
            <a:ext cx="1461706" cy="33451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68680" y="1383791"/>
            <a:ext cx="3252216" cy="36118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800860" y="1385062"/>
            <a:ext cx="674243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508250">
              <a:lnSpc>
                <a:spcPct val="116700"/>
              </a:lnSpc>
              <a:spcBef>
                <a:spcPts val="100"/>
              </a:spcBef>
            </a:pPr>
            <a:r>
              <a:rPr sz="1800" b="1" dirty="0">
                <a:solidFill>
                  <a:srgbClr val="001F5F"/>
                </a:solidFill>
                <a:latin typeface="Calibri"/>
                <a:cs typeface="Calibri"/>
              </a:rPr>
              <a:t>– </a:t>
            </a:r>
            <a:r>
              <a:rPr sz="1800" b="1" spc="-5" dirty="0">
                <a:solidFill>
                  <a:srgbClr val="001F5F"/>
                </a:solidFill>
                <a:latin typeface="Calibri"/>
                <a:cs typeface="Calibri"/>
              </a:rPr>
              <a:t>выплачиваемые </a:t>
            </a:r>
            <a:r>
              <a:rPr sz="1800" b="1" dirty="0">
                <a:solidFill>
                  <a:srgbClr val="001F5F"/>
                </a:solidFill>
                <a:latin typeface="Calibri"/>
                <a:cs typeface="Calibri"/>
              </a:rPr>
              <a:t>из </a:t>
            </a:r>
            <a:r>
              <a:rPr sz="1800" b="1" spc="-15" dirty="0">
                <a:solidFill>
                  <a:srgbClr val="001F5F"/>
                </a:solidFill>
                <a:latin typeface="Calibri"/>
                <a:cs typeface="Calibri"/>
              </a:rPr>
              <a:t>бюджета </a:t>
            </a:r>
            <a:r>
              <a:rPr sz="1800" b="1" spc="-10" dirty="0">
                <a:solidFill>
                  <a:srgbClr val="001F5F"/>
                </a:solidFill>
                <a:latin typeface="Calibri"/>
                <a:cs typeface="Calibri"/>
              </a:rPr>
              <a:t>денежные  средства </a:t>
            </a:r>
            <a:r>
              <a:rPr sz="1800" b="1" dirty="0">
                <a:solidFill>
                  <a:srgbClr val="001F5F"/>
                </a:solidFill>
                <a:latin typeface="Calibri"/>
                <a:cs typeface="Calibri"/>
              </a:rPr>
              <a:t>в </a:t>
            </a:r>
            <a:r>
              <a:rPr sz="1800" b="1" spc="-5" dirty="0">
                <a:solidFill>
                  <a:srgbClr val="001F5F"/>
                </a:solidFill>
                <a:latin typeface="Calibri"/>
                <a:cs typeface="Calibri"/>
              </a:rPr>
              <a:t>соответствии </a:t>
            </a:r>
            <a:r>
              <a:rPr sz="1800" b="1" dirty="0">
                <a:solidFill>
                  <a:srgbClr val="001F5F"/>
                </a:solidFill>
                <a:latin typeface="Calibri"/>
                <a:cs typeface="Calibri"/>
              </a:rPr>
              <a:t>с </a:t>
            </a:r>
            <a:r>
              <a:rPr sz="1800" b="1" spc="-5" dirty="0">
                <a:solidFill>
                  <a:srgbClr val="001F5F"/>
                </a:solidFill>
                <a:latin typeface="Calibri"/>
                <a:cs typeface="Calibri"/>
              </a:rPr>
              <a:t>установленными</a:t>
            </a:r>
            <a:r>
              <a:rPr sz="1800" b="1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libri"/>
                <a:cs typeface="Calibri"/>
              </a:rPr>
              <a:t>действующим</a:t>
            </a:r>
            <a:endParaRPr sz="1800">
              <a:latin typeface="Calibri"/>
              <a:cs typeface="Calibri"/>
            </a:endParaRPr>
          </a:p>
          <a:p>
            <a:pPr marL="384175">
              <a:lnSpc>
                <a:spcPct val="100000"/>
              </a:lnSpc>
            </a:pPr>
            <a:r>
              <a:rPr sz="1800" b="1" spc="-10" dirty="0">
                <a:solidFill>
                  <a:srgbClr val="001F5F"/>
                </a:solidFill>
                <a:latin typeface="Calibri"/>
                <a:cs typeface="Calibri"/>
              </a:rPr>
              <a:t>законодательством расходными</a:t>
            </a:r>
            <a:r>
              <a:rPr sz="1800" b="1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libri"/>
                <a:cs typeface="Calibri"/>
              </a:rPr>
              <a:t>обязательствами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6711986" y="2564892"/>
            <a:ext cx="1868010" cy="147827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18</a:t>
            </a:fld>
            <a:endParaRPr dirty="0"/>
          </a:p>
        </p:txBody>
      </p:sp>
      <p:sp>
        <p:nvSpPr>
          <p:cNvPr id="31" name="Овал 30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17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075944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6260591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474977" y="309753"/>
            <a:ext cx="6781800" cy="7027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200" spc="-1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ИСПОЛНЕНИЕ </a:t>
            </a:r>
            <a:r>
              <a:rPr sz="2200" spc="-5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РАСХОД</a:t>
            </a:r>
            <a:r>
              <a:rPr lang="ru-RU" sz="2200" spc="-5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НОЙ ЧАСТИ</a:t>
            </a:r>
            <a:r>
              <a:rPr sz="2200" spc="-5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200" spc="-4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БЮДЖЕТА</a:t>
            </a:r>
            <a:endParaRPr lang="ru-RU" sz="2200" spc="-45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200" spc="-4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2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ЗА 2019</a:t>
            </a:r>
            <a:r>
              <a:rPr sz="2200" spc="-1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200" spc="-6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ГОД</a:t>
            </a:r>
            <a:endParaRPr sz="22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46516" y="1763267"/>
            <a:ext cx="2593890" cy="19842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148588" y="2535173"/>
            <a:ext cx="1179830" cy="530225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 marL="12700" marR="5080" algn="ctr">
              <a:lnSpc>
                <a:spcPct val="87900"/>
              </a:lnSpc>
              <a:spcBef>
                <a:spcPts val="275"/>
              </a:spcBef>
            </a:pPr>
            <a:r>
              <a:rPr sz="1200" b="1" dirty="0">
                <a:latin typeface="Cambria"/>
                <a:cs typeface="Cambria"/>
              </a:rPr>
              <a:t>Перв</a:t>
            </a:r>
            <a:r>
              <a:rPr sz="1200" b="1" spc="-5" dirty="0">
                <a:latin typeface="Cambria"/>
                <a:cs typeface="Cambria"/>
              </a:rPr>
              <a:t>он</a:t>
            </a:r>
            <a:r>
              <a:rPr sz="1200" b="1" spc="-30" dirty="0">
                <a:latin typeface="Cambria"/>
                <a:cs typeface="Cambria"/>
              </a:rPr>
              <a:t>а</a:t>
            </a:r>
            <a:r>
              <a:rPr sz="1200" b="1" dirty="0">
                <a:latin typeface="Cambria"/>
                <a:cs typeface="Cambria"/>
              </a:rPr>
              <a:t>чально  </a:t>
            </a:r>
            <a:r>
              <a:rPr sz="1200" b="1" spc="-5" dirty="0">
                <a:latin typeface="Cambria"/>
                <a:cs typeface="Cambria"/>
              </a:rPr>
              <a:t>утвержденный  </a:t>
            </a:r>
            <a:r>
              <a:rPr sz="1200" b="1" spc="-20" dirty="0">
                <a:latin typeface="Cambria"/>
                <a:cs typeface="Cambria"/>
              </a:rPr>
              <a:t>бюджет</a:t>
            </a:r>
            <a:endParaRPr sz="1200" dirty="0">
              <a:latin typeface="Cambria"/>
              <a:cs typeface="Cambri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0" y="2110739"/>
            <a:ext cx="1208532" cy="117652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34797" y="2461006"/>
            <a:ext cx="731520" cy="3765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spc="-5" dirty="0" smtClean="0">
                <a:solidFill>
                  <a:srgbClr val="FFFFFF"/>
                </a:solidFill>
                <a:latin typeface="Cambria"/>
                <a:cs typeface="Cambria"/>
              </a:rPr>
              <a:t>4</a:t>
            </a:r>
            <a:r>
              <a:rPr lang="ru-RU" sz="2300" spc="-5" dirty="0" smtClean="0">
                <a:solidFill>
                  <a:srgbClr val="FFFFFF"/>
                </a:solidFill>
                <a:latin typeface="Cambria"/>
                <a:cs typeface="Cambria"/>
              </a:rPr>
              <a:t>46,6</a:t>
            </a:r>
            <a:endParaRPr sz="2300" dirty="0">
              <a:latin typeface="Cambria"/>
              <a:cs typeface="Cambri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834375" y="1763267"/>
            <a:ext cx="2439943" cy="19842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492244" y="2502788"/>
            <a:ext cx="1113790" cy="427355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226060" marR="5080" indent="-213995">
              <a:lnSpc>
                <a:spcPts val="1480"/>
              </a:lnSpc>
              <a:spcBef>
                <a:spcPts val="320"/>
              </a:spcBef>
            </a:pPr>
            <a:r>
              <a:rPr sz="1400" b="1" spc="-5" dirty="0">
                <a:latin typeface="Cambria"/>
                <a:cs typeface="Cambria"/>
              </a:rPr>
              <a:t>У</a:t>
            </a:r>
            <a:r>
              <a:rPr sz="1400" b="1" spc="-30" dirty="0">
                <a:latin typeface="Cambria"/>
                <a:cs typeface="Cambria"/>
              </a:rPr>
              <a:t>т</a:t>
            </a:r>
            <a:r>
              <a:rPr sz="1400" b="1" dirty="0">
                <a:latin typeface="Cambria"/>
                <a:cs typeface="Cambria"/>
              </a:rPr>
              <a:t>очн</a:t>
            </a:r>
            <a:r>
              <a:rPr sz="1400" b="1" spc="-5" dirty="0">
                <a:latin typeface="Cambria"/>
                <a:cs typeface="Cambria"/>
              </a:rPr>
              <a:t>е</a:t>
            </a:r>
            <a:r>
              <a:rPr sz="1400" b="1" spc="-10" dirty="0">
                <a:latin typeface="Cambria"/>
                <a:cs typeface="Cambria"/>
              </a:rPr>
              <a:t>нн</a:t>
            </a:r>
            <a:r>
              <a:rPr sz="1400" b="1" dirty="0">
                <a:latin typeface="Cambria"/>
                <a:cs typeface="Cambria"/>
              </a:rPr>
              <a:t>ый  </a:t>
            </a:r>
            <a:r>
              <a:rPr sz="1400" b="1" spc="-20" dirty="0">
                <a:latin typeface="Cambria"/>
                <a:cs typeface="Cambria"/>
              </a:rPr>
              <a:t>бюджет</a:t>
            </a:r>
            <a:endParaRPr sz="1400">
              <a:latin typeface="Cambria"/>
              <a:cs typeface="Cambri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993135" y="2058923"/>
            <a:ext cx="1514856" cy="13167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250438" y="2471165"/>
            <a:ext cx="10001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dirty="0" smtClean="0">
                <a:solidFill>
                  <a:srgbClr val="FFFFFF"/>
                </a:solidFill>
                <a:latin typeface="Cambria"/>
                <a:cs typeface="Cambria"/>
              </a:rPr>
              <a:t>458,2</a:t>
            </a:r>
            <a:endParaRPr sz="2400" dirty="0">
              <a:latin typeface="Cambria"/>
              <a:cs typeface="Cambria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615683" y="1752572"/>
            <a:ext cx="2455163" cy="198126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7308850" y="2361945"/>
            <a:ext cx="1059815" cy="687705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 marR="5080" indent="635" algn="ctr">
              <a:lnSpc>
                <a:spcPts val="1480"/>
              </a:lnSpc>
              <a:spcBef>
                <a:spcPts val="320"/>
              </a:spcBef>
            </a:pPr>
            <a:r>
              <a:rPr sz="1400" b="1" dirty="0">
                <a:latin typeface="Cambria"/>
                <a:cs typeface="Cambria"/>
              </a:rPr>
              <a:t>Кассовое  </a:t>
            </a:r>
            <a:r>
              <a:rPr sz="1400" b="1" spc="-5" dirty="0">
                <a:latin typeface="Cambria"/>
                <a:cs typeface="Cambria"/>
              </a:rPr>
              <a:t>и</a:t>
            </a:r>
            <a:r>
              <a:rPr sz="1400" b="1" dirty="0">
                <a:latin typeface="Cambria"/>
                <a:cs typeface="Cambria"/>
              </a:rPr>
              <a:t>с</a:t>
            </a:r>
            <a:r>
              <a:rPr sz="1400" b="1" spc="-5" dirty="0">
                <a:latin typeface="Cambria"/>
                <a:cs typeface="Cambria"/>
              </a:rPr>
              <a:t>пол</a:t>
            </a:r>
            <a:r>
              <a:rPr sz="1400" b="1" spc="-10" dirty="0">
                <a:latin typeface="Cambria"/>
                <a:cs typeface="Cambria"/>
              </a:rPr>
              <a:t>н</a:t>
            </a:r>
            <a:r>
              <a:rPr sz="1400" b="1" dirty="0">
                <a:latin typeface="Cambria"/>
                <a:cs typeface="Cambria"/>
              </a:rPr>
              <a:t>е</a:t>
            </a:r>
            <a:r>
              <a:rPr sz="1400" b="1" spc="-10" dirty="0">
                <a:latin typeface="Cambria"/>
                <a:cs typeface="Cambria"/>
              </a:rPr>
              <a:t>н</a:t>
            </a:r>
            <a:r>
              <a:rPr sz="1400" b="1" spc="-5" dirty="0">
                <a:latin typeface="Cambria"/>
                <a:cs typeface="Cambria"/>
              </a:rPr>
              <a:t>ие</a:t>
            </a:r>
            <a:endParaRPr sz="1400" dirty="0">
              <a:latin typeface="Cambria"/>
              <a:cs typeface="Cambria"/>
            </a:endParaRPr>
          </a:p>
          <a:p>
            <a:pPr marL="2540" algn="ctr">
              <a:lnSpc>
                <a:spcPct val="100000"/>
              </a:lnSpc>
              <a:spcBef>
                <a:spcPts val="350"/>
              </a:spcBef>
            </a:pPr>
            <a:r>
              <a:rPr lang="ru-RU" sz="1400" b="1" spc="-5" dirty="0" smtClean="0">
                <a:latin typeface="Cambria"/>
                <a:cs typeface="Cambria"/>
              </a:rPr>
              <a:t>98,7</a:t>
            </a:r>
            <a:r>
              <a:rPr sz="1400" b="1" spc="-5" dirty="0" smtClean="0">
                <a:latin typeface="Cambria"/>
                <a:cs typeface="Cambria"/>
              </a:rPr>
              <a:t>%</a:t>
            </a:r>
            <a:endParaRPr sz="1400" dirty="0">
              <a:latin typeface="Cambria"/>
              <a:cs typeface="Cambria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961888" y="2112264"/>
            <a:ext cx="1182623" cy="117652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6171946" y="2453462"/>
            <a:ext cx="76454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dirty="0" smtClean="0">
                <a:solidFill>
                  <a:srgbClr val="FFFFFF"/>
                </a:solidFill>
                <a:latin typeface="Cambria"/>
                <a:cs typeface="Cambria"/>
              </a:rPr>
              <a:t>452,2</a:t>
            </a:r>
            <a:endParaRPr sz="2400" dirty="0">
              <a:latin typeface="Cambria"/>
              <a:cs typeface="Cambri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90600" y="3505200"/>
            <a:ext cx="7315200" cy="3203441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 smtClean="0">
              <a:latin typeface="Times New Roman"/>
              <a:cs typeface="Times New Roman"/>
            </a:endParaRPr>
          </a:p>
          <a:p>
            <a:pPr algn="just" fontAlgn="base"/>
            <a:r>
              <a:rPr sz="3000" spc="-5" dirty="0" smtClean="0">
                <a:latin typeface="Cambria"/>
                <a:cs typeface="Cambria"/>
              </a:rPr>
              <a:t>	</a:t>
            </a:r>
            <a:r>
              <a:rPr lang="ru-RU" sz="2300" spc="-5" dirty="0" smtClean="0">
                <a:solidFill>
                  <a:schemeClr val="bg1"/>
                </a:solidFill>
                <a:latin typeface="Cambria"/>
                <a:cs typeface="Cambria"/>
              </a:rPr>
              <a:t>Исполнение бюджета по расходам предусматривает:</a:t>
            </a:r>
          </a:p>
          <a:p>
            <a:pPr algn="just" fontAlgn="base"/>
            <a:r>
              <a:rPr lang="ru-RU" sz="2300" spc="-5" dirty="0" smtClean="0">
                <a:solidFill>
                  <a:schemeClr val="bg1"/>
                </a:solidFill>
                <a:latin typeface="Cambria"/>
                <a:cs typeface="Cambria"/>
              </a:rPr>
              <a:t> - </a:t>
            </a:r>
            <a:r>
              <a:rPr lang="ru-RU" sz="2300" dirty="0" smtClean="0">
                <a:solidFill>
                  <a:schemeClr val="bg1"/>
                </a:solidFill>
              </a:rPr>
              <a:t>принятие бюджетных обязательств;</a:t>
            </a:r>
          </a:p>
          <a:p>
            <a:pPr algn="just" fontAlgn="base"/>
            <a:r>
              <a:rPr lang="ru-RU" sz="2300" dirty="0" smtClean="0">
                <a:solidFill>
                  <a:schemeClr val="bg1"/>
                </a:solidFill>
              </a:rPr>
              <a:t> - подтверждение денежных обязательств;</a:t>
            </a:r>
          </a:p>
          <a:p>
            <a:pPr algn="just" fontAlgn="base"/>
            <a:r>
              <a:rPr lang="ru-RU" sz="2300" dirty="0" smtClean="0">
                <a:solidFill>
                  <a:schemeClr val="bg1"/>
                </a:solidFill>
              </a:rPr>
              <a:t> - санкционирование оплаты денежных обязательств;</a:t>
            </a:r>
          </a:p>
          <a:p>
            <a:pPr algn="just" fontAlgn="base"/>
            <a:r>
              <a:rPr lang="ru-RU" sz="2300" dirty="0" smtClean="0">
                <a:solidFill>
                  <a:schemeClr val="bg1"/>
                </a:solidFill>
              </a:rPr>
              <a:t> - подтверждение исполнения денежных обязательств.</a:t>
            </a:r>
          </a:p>
          <a:p>
            <a:pPr marL="12700">
              <a:lnSpc>
                <a:spcPct val="100000"/>
              </a:lnSpc>
              <a:tabLst>
                <a:tab pos="3103880" algn="l"/>
              </a:tabLst>
            </a:pPr>
            <a:endParaRPr sz="3000" dirty="0">
              <a:solidFill>
                <a:schemeClr val="bg1"/>
              </a:solidFill>
              <a:latin typeface="Cambria"/>
              <a:cs typeface="Cambria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19</a:t>
            </a:fld>
            <a:endParaRPr dirty="0"/>
          </a:p>
        </p:txBody>
      </p:sp>
      <p:sp>
        <p:nvSpPr>
          <p:cNvPr id="28" name="object 28"/>
          <p:cNvSpPr txBox="1"/>
          <p:nvPr/>
        </p:nvSpPr>
        <p:spPr>
          <a:xfrm>
            <a:off x="7729473" y="1224152"/>
            <a:ext cx="106299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1400" b="1" spc="-5" dirty="0" smtClean="0">
                <a:solidFill>
                  <a:srgbClr val="FFFF00"/>
                </a:solidFill>
                <a:latin typeface="Cambria"/>
                <a:cs typeface="Cambria"/>
              </a:rPr>
              <a:t>м</a:t>
            </a:r>
            <a:r>
              <a:rPr sz="1400" b="1" spc="-5" dirty="0" err="1" smtClean="0">
                <a:solidFill>
                  <a:srgbClr val="FFFF00"/>
                </a:solidFill>
                <a:latin typeface="Cambria"/>
                <a:cs typeface="Cambria"/>
              </a:rPr>
              <a:t>лн</a:t>
            </a:r>
            <a:r>
              <a:rPr lang="ru-RU" sz="1400" b="1" spc="-5" dirty="0" smtClean="0">
                <a:solidFill>
                  <a:srgbClr val="FFFF00"/>
                </a:solidFill>
                <a:latin typeface="Cambria"/>
                <a:cs typeface="Cambria"/>
              </a:rPr>
              <a:t> </a:t>
            </a:r>
            <a:r>
              <a:rPr sz="1400" b="1" spc="-70" dirty="0" smtClean="0">
                <a:solidFill>
                  <a:srgbClr val="FFFF00"/>
                </a:solidFill>
                <a:latin typeface="Cambria"/>
                <a:cs typeface="Cambria"/>
              </a:rPr>
              <a:t> </a:t>
            </a:r>
            <a:r>
              <a:rPr sz="1400" b="1" spc="-5" dirty="0">
                <a:solidFill>
                  <a:srgbClr val="FFFF00"/>
                </a:solidFill>
                <a:latin typeface="Cambria"/>
                <a:cs typeface="Cambria"/>
              </a:rPr>
              <a:t>рублей</a:t>
            </a:r>
            <a:endParaRPr sz="1400" dirty="0">
              <a:solidFill>
                <a:srgbClr val="FFFF00"/>
              </a:solidFill>
              <a:latin typeface="Cambria"/>
              <a:cs typeface="Cambria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9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21" name="Скругленный прямоугольник 20"/>
          <p:cNvSpPr/>
          <p:nvPr/>
        </p:nvSpPr>
        <p:spPr>
          <a:xfrm>
            <a:off x="685800" y="4114800"/>
            <a:ext cx="7772400" cy="22860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95400" y="228600"/>
            <a:ext cx="7210425" cy="1343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Уважаемые жители Майского муниципального района! 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Представляем вашему вниманию информационный ресурс «Бюджет для граждан» по исполнению местного бюджета Майского муниципального района за 2019 год</a:t>
            </a:r>
            <a:endParaRPr lang="ru-RU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6800" y="1676400"/>
            <a:ext cx="7772400" cy="2285999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1950" algn="just">
              <a:spcBef>
                <a:spcPts val="600"/>
              </a:spcBef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indent="361950" algn="just">
              <a:spcBef>
                <a:spcPts val="600"/>
              </a:spcBef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«Бюджет для граждан»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это документ, разрабатываемый в целях ознакомления граждан с основными целями, задачами и приоритетными направлениями бюджетной политики Майского муниципального района , обоснованиями бюджетных расходов, планируемыми и достигнутыми результатами использования бюджетных средств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66800" y="4953000"/>
            <a:ext cx="7772400" cy="1447800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1950" algn="just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«Бюджет для граждан»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создан для обеспечения прозрачности и открытости бюджетного процесса , нацелен на получение обратной связи от граждан по интересующим их вопросам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2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8" name="object 18"/>
          <p:cNvSpPr/>
          <p:nvPr/>
        </p:nvSpPr>
        <p:spPr>
          <a:xfrm>
            <a:off x="1066800" y="3962400"/>
            <a:ext cx="3581400" cy="10073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315200" cy="1701800"/>
          </a:xfrm>
        </p:spPr>
        <p:txBody>
          <a:bodyPr>
            <a:noAutofit/>
          </a:bodyPr>
          <a:lstStyle/>
          <a:p>
            <a:pPr algn="ctr"/>
            <a:r>
              <a:rPr lang="ru-RU" altLang="ru-RU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РАСХОДНАЯ ЧАСТЬ </a:t>
            </a:r>
            <a:r>
              <a:rPr lang="ru-RU" altLang="ru-RU" sz="22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altLang="ru-RU" sz="22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2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местного бюджета Майского </a:t>
            </a:r>
            <a:r>
              <a:rPr lang="ru-RU" altLang="ru-RU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муниципального района за </a:t>
            </a:r>
            <a:r>
              <a:rPr lang="ru-RU" altLang="ru-RU" sz="22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2019 </a:t>
            </a:r>
            <a:r>
              <a:rPr lang="ru-RU" altLang="ru-RU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год </a:t>
            </a:r>
            <a:r>
              <a:rPr lang="ru-RU" altLang="ru-RU" sz="22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млн</a:t>
            </a:r>
            <a:r>
              <a:rPr lang="ru-RU" altLang="ru-RU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рублей</a:t>
            </a:r>
            <a:endParaRPr lang="ru-RU" sz="22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2202674630"/>
              </p:ext>
            </p:extLst>
          </p:nvPr>
        </p:nvGraphicFramePr>
        <p:xfrm>
          <a:off x="431743" y="1397001"/>
          <a:ext cx="8197907" cy="5067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Овал 3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</p:spTree>
    <p:extLst>
      <p:ext uri="{BB962C8B-B14F-4D97-AF65-F5344CB8AC3E}">
        <p14:creationId xmlns:p14="http://schemas.microsoft.com/office/powerpoint/2010/main" xmlns="" val="4165192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0" y="228600"/>
            <a:ext cx="6705599" cy="1325563"/>
          </a:xfrm>
        </p:spPr>
        <p:txBody>
          <a:bodyPr>
            <a:noAutofit/>
          </a:bodyPr>
          <a:lstStyle/>
          <a:p>
            <a:pPr algn="ctr"/>
            <a:r>
              <a:rPr lang="ru-RU" altLang="ru-RU" sz="22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РАСХОДНАЯ ЧАСТЬ </a:t>
            </a:r>
            <a:br>
              <a:rPr lang="ru-RU" altLang="ru-RU" sz="22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2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местного бюджета Майского муниципального района </a:t>
            </a:r>
            <a:r>
              <a:rPr lang="ru-RU" altLang="ru-RU" sz="22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млн</a:t>
            </a:r>
            <a:r>
              <a:rPr lang="ru-RU" altLang="ru-RU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рублей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3280506841"/>
              </p:ext>
            </p:extLst>
          </p:nvPr>
        </p:nvGraphicFramePr>
        <p:xfrm>
          <a:off x="4876800" y="1676400"/>
          <a:ext cx="4101628" cy="4697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2647019080"/>
              </p:ext>
            </p:extLst>
          </p:nvPr>
        </p:nvGraphicFramePr>
        <p:xfrm>
          <a:off x="1" y="939800"/>
          <a:ext cx="5372099" cy="5903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Овал 4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4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</p:spTree>
    <p:extLst>
      <p:ext uri="{BB962C8B-B14F-4D97-AF65-F5344CB8AC3E}">
        <p14:creationId xmlns:p14="http://schemas.microsoft.com/office/powerpoint/2010/main" xmlns="" val="2755188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4294967295"/>
          </p:nvPr>
        </p:nvGraphicFramePr>
        <p:xfrm>
          <a:off x="228600" y="1828800"/>
          <a:ext cx="8569325" cy="4512145"/>
        </p:xfrm>
        <a:graphic>
          <a:graphicData uri="http://schemas.openxmlformats.org/drawingml/2006/table">
            <a:tbl>
              <a:tblPr/>
              <a:tblGrid>
                <a:gridCol w="990600"/>
                <a:gridCol w="4267200"/>
                <a:gridCol w="1295400"/>
                <a:gridCol w="1219200"/>
                <a:gridCol w="796925"/>
              </a:tblGrid>
              <a:tr h="5944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Код классификации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Уточненный план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Исполнено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 исполнения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784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803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Местная администрация Майского муниципального района Кабардино-Балкарской Республики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52 425,2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51 161,2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97,6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</a:tr>
              <a:tr h="5556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830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Совет местного самоуправления  Майского муниципального района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2 829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2 820,4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99,7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</a:tr>
              <a:tr h="5784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857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МУ «Отдел культуры местной администрации Майского муниципального района»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23 788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23 670,3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99,5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</a:tr>
              <a:tr h="5784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873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МУ «Управление образования местной администрации Майского муниципального района»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358 953,6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354 434,1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98,7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</a:tr>
              <a:tr h="5784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892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МУ «Управление финансов местной администрации Майского муниципального района»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20 167,3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20 133,6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99,8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</a:tr>
              <a:tr h="4382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00 00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ACB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 расходов местного бюджета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ACB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458 163,1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ACB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452 219,6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ACB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98,7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ACBE0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676400" y="381000"/>
            <a:ext cx="7239000" cy="864095"/>
          </a:xfrm>
          <a:prstGeom prst="round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Исполнение расходной части местного бюджета Майского муниципального района</a:t>
            </a:r>
            <a:endParaRPr lang="ru-RU" sz="22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600" y="1371600"/>
            <a:ext cx="8534456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Исполнение бюджета по ведомственной структуре расходов (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тыс.рублей)</a:t>
            </a:r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2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28600" y="1143000"/>
          <a:ext cx="8667750" cy="5300318"/>
        </p:xfrm>
        <a:graphic>
          <a:graphicData uri="http://schemas.openxmlformats.org/drawingml/2006/table">
            <a:tbl>
              <a:tblPr/>
              <a:tblGrid>
                <a:gridCol w="296968"/>
                <a:gridCol w="2370032"/>
                <a:gridCol w="1295400"/>
                <a:gridCol w="4705350"/>
              </a:tblGrid>
              <a:tr h="355122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25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25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544" marR="29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5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муниципальной программы</a:t>
                      </a:r>
                    </a:p>
                  </a:txBody>
                  <a:tcPr marL="29544" marR="29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Израсходовано на мероприятия программы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(</a:t>
                      </a: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тыс. </a:t>
                      </a: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рублей)</a:t>
                      </a:r>
                      <a:endParaRPr lang="ru-RU" sz="125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544" marR="29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5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Исполнитель</a:t>
                      </a:r>
                      <a:r>
                        <a:rPr lang="ru-RU" sz="125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программы</a:t>
                      </a:r>
                      <a:endParaRPr lang="ru-RU" sz="125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544" marR="29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</a:tr>
              <a:tr h="3551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5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544" marR="29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828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5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5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5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5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5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5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5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5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5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544" marR="29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21590" algn="just">
                        <a:spcAft>
                          <a:spcPts val="0"/>
                        </a:spcAft>
                      </a:pPr>
                      <a:endParaRPr lang="ru-RU" sz="125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R="21590" algn="just"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 программа «Комплексные меры противодействия злоупотреблению наркотиками и их незаконному обороту в Майском муниципальном  районе на 2016-2020 годы»   </a:t>
                      </a:r>
                    </a:p>
                  </a:txBody>
                  <a:tcPr marL="29544" marR="29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5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64,7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5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544" marR="29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5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 </a:t>
                      </a: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«Управление по культуре и делам </a:t>
                      </a: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молодежи местной администрации Майского муниципального района»,</a:t>
                      </a:r>
                      <a:endParaRPr lang="ru-RU" sz="125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 </a:t>
                      </a: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«Управление </a:t>
                      </a: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образования местной администрации Майского муниципального района», </a:t>
                      </a:r>
                      <a:endParaRPr lang="ru-RU" sz="125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Местная </a:t>
                      </a: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администрация Майского муниципального </a:t>
                      </a: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района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5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544" marR="29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299818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5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544" marR="29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2159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 программа «Профилактика терроризма и экстремизма в Майском муниципальном районе КБР на 2016-2020 годы»</a:t>
                      </a:r>
                    </a:p>
                    <a:p>
                      <a:pPr marR="21590" algn="just">
                        <a:spcAft>
                          <a:spcPts val="0"/>
                        </a:spcAft>
                      </a:pPr>
                      <a:endParaRPr lang="ru-RU" sz="125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544" marR="29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5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544" marR="29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 «Управление по культуре и делам молодежи местной администрации Майского муниципального района»,</a:t>
                      </a:r>
                      <a:endParaRPr lang="ru-RU" sz="125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 «Управление образования местной администрации Майского муниципального района» </a:t>
                      </a:r>
                      <a:endParaRPr lang="ru-RU" sz="125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5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544" marR="29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1932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4605">
                        <a:spcAft>
                          <a:spcPts val="0"/>
                        </a:spcAft>
                        <a:tabLst>
                          <a:tab pos="1946910" algn="l"/>
                          <a:tab pos="1994535" algn="l"/>
                        </a:tabLst>
                      </a:pP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 программа  «Развитие и поддержка малого и среднего </a:t>
                      </a: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предпринимательства </a:t>
                      </a: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Майском муниципальном районе КБР на 2016-2020 годы»</a:t>
                      </a: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5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</a:t>
                      </a:r>
                      <a:endParaRPr lang="ru-RU" sz="125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Местная администрация Майского муниципального </a:t>
                      </a: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района</a:t>
                      </a:r>
                      <a:endParaRPr lang="ru-RU" sz="125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Овал 4"/>
          <p:cNvSpPr/>
          <p:nvPr/>
        </p:nvSpPr>
        <p:spPr>
          <a:xfrm>
            <a:off x="0" y="0"/>
            <a:ext cx="1066800" cy="1066800"/>
          </a:xfrm>
          <a:prstGeom prst="ellipse">
            <a:avLst/>
          </a:prstGeom>
          <a:blipFill dpi="0" rotWithShape="0">
            <a:blip r:embed="rId2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6" name="Прямоугольник 5"/>
          <p:cNvSpPr/>
          <p:nvPr/>
        </p:nvSpPr>
        <p:spPr>
          <a:xfrm>
            <a:off x="1143000" y="152400"/>
            <a:ext cx="7772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Исполнение  муниципальных программ </a:t>
            </a:r>
            <a:r>
              <a:rPr lang="ru-RU" sz="22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Майского муниципального района за 2019 год</a:t>
            </a:r>
            <a:endParaRPr lang="ru-RU" sz="22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28599" y="1066801"/>
          <a:ext cx="8742497" cy="5630731"/>
        </p:xfrm>
        <a:graphic>
          <a:graphicData uri="http://schemas.openxmlformats.org/drawingml/2006/table">
            <a:tbl>
              <a:tblPr/>
              <a:tblGrid>
                <a:gridCol w="360496"/>
                <a:gridCol w="2458905"/>
                <a:gridCol w="1295400"/>
                <a:gridCol w="4627696"/>
              </a:tblGrid>
              <a:tr h="761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25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25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804" marR="58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159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5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2159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муниципальной программы</a:t>
                      </a:r>
                    </a:p>
                  </a:txBody>
                  <a:tcPr marL="58804" marR="58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Израсходовано на мероприятия программы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(тыс. рублей)</a:t>
                      </a:r>
                      <a:endParaRPr lang="ru-RU" sz="125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804" marR="588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5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Исполнитель программы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5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804" marR="588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7496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 программа  «</a:t>
                      </a: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Профилактика </a:t>
                      </a: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коррупции в </a:t>
                      </a: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Майском </a:t>
                      </a: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муниципальном </a:t>
                      </a: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районе  </a:t>
                      </a: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2017-2020 годы»</a:t>
                      </a: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5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16,415</a:t>
                      </a:r>
                    </a:p>
                  </a:txBody>
                  <a:tcPr marL="59377" marR="593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 «Управление образования местной администрации Майского муниципального района»,</a:t>
                      </a:r>
                      <a:endParaRPr lang="ru-RU" sz="125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Местная </a:t>
                      </a: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администрация Майского муниципального </a:t>
                      </a: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района</a:t>
                      </a:r>
                      <a:endParaRPr lang="ru-RU" sz="125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4992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Муниципальная </a:t>
                      </a: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программа </a:t>
                      </a: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«Гармонизация межнациональных отношений, укрепление единства Российской Федерации и работа с некоммерческими организациями и </a:t>
                      </a: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казачеством  </a:t>
                      </a: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 2018-2020годы»</a:t>
                      </a: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31,250</a:t>
                      </a:r>
                    </a:p>
                  </a:txBody>
                  <a:tcPr marL="59377" marR="593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Местная администрация Майского муниципального </a:t>
                      </a: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района</a:t>
                      </a:r>
                      <a:endParaRPr lang="ru-RU" sz="125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8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6.</a:t>
                      </a:r>
                      <a:endParaRPr lang="ru-RU" sz="125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Муниципальная программа «Профилактика правонарушений в Майском муниципальном районе на 2016-2020 годы»  </a:t>
                      </a: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95350" algn="l"/>
                        </a:tabLs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68,465 </a:t>
                      </a:r>
                      <a:r>
                        <a:rPr lang="ru-RU" sz="125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59377" marR="593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Местная администрация Майского муниципального района, 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 «Управление по культуре и делам молодежи местной администрации Майского муниципального района»</a:t>
                      </a:r>
                      <a:endParaRPr lang="ru-RU" sz="125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5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1244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7.</a:t>
                      </a:r>
                      <a:endParaRPr lang="ru-RU" sz="125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Муниципальная  программа «Доступная среда в Майском муниципальном районе на 2016-2020 годы»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5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95350" algn="l"/>
                        </a:tabLst>
                        <a:defRPr/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56,060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895350" algn="l"/>
                        </a:tabLst>
                      </a:pPr>
                      <a:endParaRPr lang="ru-RU" sz="125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77" marR="593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Местная администрация Майского муниципального района,</a:t>
                      </a:r>
                      <a:endParaRPr lang="ru-RU" sz="125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 «Управление по культуре и делам молодежи местной администрации Майского муниципального района»,</a:t>
                      </a:r>
                      <a:endParaRPr lang="ru-RU" sz="125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 «Управление образования местной администрации Майского муниципального района» </a:t>
                      </a:r>
                      <a:endParaRPr lang="ru-RU" sz="125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5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581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5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ИТОГО</a:t>
                      </a:r>
                      <a:endParaRPr lang="ru-RU" sz="125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95350" algn="l"/>
                        </a:tabLst>
                      </a:pP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536,89</a:t>
                      </a:r>
                    </a:p>
                  </a:txBody>
                  <a:tcPr marL="59377" marR="593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5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Овал 3"/>
          <p:cNvSpPr/>
          <p:nvPr/>
        </p:nvSpPr>
        <p:spPr>
          <a:xfrm>
            <a:off x="0" y="0"/>
            <a:ext cx="1066800" cy="1066800"/>
          </a:xfrm>
          <a:prstGeom prst="ellipse">
            <a:avLst/>
          </a:prstGeom>
          <a:blipFill dpi="0" rotWithShape="0">
            <a:blip r:embed="rId2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5" name="Прямоугольник 4"/>
          <p:cNvSpPr/>
          <p:nvPr/>
        </p:nvSpPr>
        <p:spPr>
          <a:xfrm>
            <a:off x="1066800" y="152400"/>
            <a:ext cx="7772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Исполнение  муниципальных программ </a:t>
            </a:r>
            <a:r>
              <a:rPr lang="ru-RU" sz="22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Майского муниципального района за 2019 год</a:t>
            </a:r>
            <a:endParaRPr lang="ru-RU" sz="22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172528" y="114300"/>
            <a:ext cx="8971472" cy="5466755"/>
            <a:chOff x="172528" y="114300"/>
            <a:chExt cx="8971472" cy="546675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391259" y="4758035"/>
              <a:ext cx="8626418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indent="361950"/>
              <a:endParaRPr lang="ru-RU" sz="2400" b="1" cap="none" spc="0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Прямоугольник с двумя скругленными противолежащими углами 6"/>
            <p:cNvSpPr/>
            <p:nvPr/>
          </p:nvSpPr>
          <p:spPr>
            <a:xfrm>
              <a:off x="2266948" y="1619250"/>
              <a:ext cx="4376650" cy="1362075"/>
            </a:xfrm>
            <a:prstGeom prst="round2DiagRect">
              <a:avLst/>
            </a:pr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72528" y="114300"/>
              <a:ext cx="8816199" cy="110799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indent="361950" algn="ctr"/>
              <a:r>
                <a:rPr lang="ru-RU" sz="2200" b="1" cap="none" spc="0" dirty="0" smtClean="0">
                  <a:ln w="1905"/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Национальные проекты, </a:t>
              </a:r>
              <a:r>
                <a:rPr lang="ru-RU" sz="2200" b="1" dirty="0" smtClean="0">
                  <a:ln w="1905"/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реализуемые </a:t>
              </a:r>
            </a:p>
            <a:p>
              <a:pPr indent="361950" algn="ctr"/>
              <a:r>
                <a:rPr lang="ru-RU" sz="2200" b="1" dirty="0" smtClean="0">
                  <a:ln w="1905"/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местной администрацией </a:t>
              </a:r>
            </a:p>
            <a:p>
              <a:pPr indent="361950" algn="ctr"/>
              <a:r>
                <a:rPr lang="ru-RU" sz="2200" b="1" dirty="0" smtClean="0">
                  <a:ln w="1905"/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Майского муниципального района</a:t>
              </a:r>
              <a:endParaRPr lang="ru-RU" sz="2200" b="1" cap="none" spc="0" dirty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25973" y="3045500"/>
              <a:ext cx="8818027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indent="361950"/>
              <a:r>
                <a:rPr lang="ru-RU" b="1" cap="none" spc="0" dirty="0" smtClean="0">
                  <a:ln w="1905"/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Национальный проект </a:t>
              </a:r>
              <a:r>
                <a:rPr lang="ru-RU" b="1" cap="none" spc="0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– это комплексная программа мероприятий, направленная на стабилизацию положения в той или иной сфере жизнедеятельности нации</a:t>
              </a:r>
              <a:endParaRPr lang="ru-RU" b="1" cap="none" spc="0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381000" y="3124200"/>
              <a:ext cx="514995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ru-RU" sz="54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33374" y="4657725"/>
              <a:ext cx="514995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ru-RU" sz="54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419100" y="4381500"/>
            <a:ext cx="8172450" cy="18002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1950" algn="just"/>
            <a:r>
              <a:rPr lang="ru-RU" b="1" dirty="0" smtClean="0">
                <a:latin typeface="Arial" pitchFamily="34" charset="0"/>
                <a:cs typeface="Arial" pitchFamily="34" charset="0"/>
              </a:rPr>
              <a:t>В 2019 году в рамках национального проекта «Образование» осуществлен капитальный ремонт спортивного зала МКОУ СОШ №6 с.</a:t>
            </a:r>
            <a:r>
              <a:rPr lang="ru-RU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Октябрьское. Общая сумма средств, затраченная на проведение ремонта, составила 1 130,9 тыс. рублей, в том числе средства местного бюджета – 56,5 тыс. рублей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7175" y="4343400"/>
            <a:ext cx="8610600" cy="2019300"/>
          </a:xfrm>
          <a:prstGeom prst="roundRect">
            <a:avLst/>
          </a:prstGeom>
          <a:noFill/>
          <a:ln w="50800" cmpd="sng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2510264480"/>
              </p:ext>
            </p:extLst>
          </p:nvPr>
        </p:nvGraphicFramePr>
        <p:xfrm>
          <a:off x="2847975" y="228600"/>
          <a:ext cx="7229475" cy="6464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xmlns="" val="1748213573"/>
              </p:ext>
            </p:extLst>
          </p:nvPr>
        </p:nvGraphicFramePr>
        <p:xfrm>
          <a:off x="-323850" y="1301750"/>
          <a:ext cx="4410075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Овал 6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12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</p:spTree>
    <p:extLst>
      <p:ext uri="{BB962C8B-B14F-4D97-AF65-F5344CB8AC3E}">
        <p14:creationId xmlns:p14="http://schemas.microsoft.com/office/powerpoint/2010/main" xmlns="" val="327919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075944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6260591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018790" y="213740"/>
            <a:ext cx="3106419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00710">
              <a:lnSpc>
                <a:spcPct val="100000"/>
              </a:lnSpc>
              <a:spcBef>
                <a:spcPts val="100"/>
              </a:spcBef>
            </a:pPr>
            <a:r>
              <a:rPr sz="2200" b="1" spc="-5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ГЛОССАРИЙ</a:t>
            </a:r>
            <a:endParaRPr sz="2200" b="1" spc="-5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27</a:t>
            </a:fld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609600" y="533400"/>
            <a:ext cx="8073390" cy="591187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455930">
              <a:lnSpc>
                <a:spcPct val="100000"/>
              </a:lnSpc>
              <a:spcBef>
                <a:spcPts val="340"/>
              </a:spcBef>
            </a:pPr>
            <a:r>
              <a:rPr sz="1300" b="1" spc="-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А</a:t>
            </a:r>
            <a:endParaRPr sz="13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455930" algn="just">
              <a:lnSpc>
                <a:spcPct val="100000"/>
              </a:lnSpc>
              <a:spcBef>
                <a:spcPts val="240"/>
              </a:spcBef>
            </a:pPr>
            <a:r>
              <a:rPr sz="13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Администратор </a:t>
            </a:r>
            <a:r>
              <a:rPr sz="13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доходов</a:t>
            </a:r>
            <a:r>
              <a:rPr sz="1300" b="1" spc="-114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</a:t>
            </a:r>
            <a:endParaRPr sz="1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5080" indent="443230" algn="just">
              <a:lnSpc>
                <a:spcPct val="100000"/>
              </a:lnSpc>
              <a:spcBef>
                <a:spcPts val="240"/>
              </a:spcBef>
            </a:pP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Орган государственной власти (местного самоуправления), орган управления государственным внебюджетным фондом,  Центральный банк Российской Федерации, казенное учреждение, осуществляющий(ее): - контроль за правильностью исчисления, -  полнотой и своевременностью уплаты, - начисление, - учет, - взыскание, - принятие решений о возврате (зачете) излишне уплаченных  (взысканных)</a:t>
            </a:r>
            <a:r>
              <a:rPr sz="1300" spc="3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платежей,</a:t>
            </a:r>
            <a:r>
              <a:rPr sz="1300" spc="3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пеней</a:t>
            </a:r>
            <a:r>
              <a:rPr sz="1300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1300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штрафов</a:t>
            </a:r>
            <a:r>
              <a:rPr sz="1300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</a:t>
            </a:r>
            <a:r>
              <a:rPr sz="1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ним,</a:t>
            </a:r>
            <a:r>
              <a:rPr sz="1300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являющихся</a:t>
            </a:r>
            <a:r>
              <a:rPr sz="1300" spc="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доходами</a:t>
            </a:r>
            <a:r>
              <a:rPr sz="1300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бюджетов</a:t>
            </a:r>
            <a:r>
              <a:rPr sz="1300" spc="3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бюджетной</a:t>
            </a:r>
            <a:r>
              <a:rPr sz="1300" spc="3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системы</a:t>
            </a:r>
            <a:r>
              <a:rPr sz="1300" spc="3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РФ.</a:t>
            </a:r>
            <a:endParaRPr sz="1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  <a:spcBef>
                <a:spcPts val="240"/>
              </a:spcBef>
            </a:pPr>
            <a:r>
              <a:rPr sz="1300" b="1" spc="-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Б</a:t>
            </a:r>
            <a:endParaRPr sz="13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  <a:spcBef>
                <a:spcPts val="240"/>
              </a:spcBef>
            </a:pPr>
            <a:r>
              <a:rPr sz="13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</a:t>
            </a:r>
            <a:endParaRPr sz="1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6350" indent="443230">
              <a:lnSpc>
                <a:spcPct val="100000"/>
              </a:lnSpc>
              <a:spcBef>
                <a:spcPts val="245"/>
              </a:spcBef>
              <a:tabLst>
                <a:tab pos="904240" algn="l"/>
                <a:tab pos="1631314" algn="l"/>
                <a:tab pos="2239645" algn="l"/>
                <a:tab pos="3431540" algn="l"/>
                <a:tab pos="3776979" algn="l"/>
                <a:tab pos="4897755" algn="l"/>
              </a:tabLst>
            </a:pP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Фонд	денежных	средств,	предназначенный	для	финансирования	функций государства (федеральный и региональный  уровень) и местного самоуправления (местный</a:t>
            </a:r>
            <a:r>
              <a:rPr sz="1300" spc="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уровень).</a:t>
            </a:r>
            <a:endParaRPr sz="1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7620" indent="443230">
              <a:lnSpc>
                <a:spcPct val="100000"/>
              </a:lnSpc>
              <a:spcBef>
                <a:spcPts val="240"/>
              </a:spcBef>
            </a:pP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Представляет собой главный финансовый документ страны (региона, муниципалитета, поселения), утверждаемый органом  законодательной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власти соответствующего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уровня</a:t>
            </a:r>
            <a:r>
              <a:rPr sz="1300" spc="-9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управления.</a:t>
            </a:r>
            <a:endParaRPr sz="1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 algn="just">
              <a:lnSpc>
                <a:spcPct val="100000"/>
              </a:lnSpc>
              <a:spcBef>
                <a:spcPts val="240"/>
              </a:spcBef>
            </a:pPr>
            <a:r>
              <a:rPr sz="1300" b="1" spc="-5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</a:t>
            </a:r>
            <a:r>
              <a:rPr sz="1300" b="1" spc="2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консолидированный</a:t>
            </a:r>
            <a:endParaRPr sz="1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6350" indent="443230" algn="just">
              <a:lnSpc>
                <a:spcPct val="100000"/>
              </a:lnSpc>
              <a:spcBef>
                <a:spcPts val="240"/>
              </a:spcBef>
            </a:pP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Свод бюджетов бюджетной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системы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Российской Федерации на соответствующей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территории </a:t>
            </a:r>
            <a:r>
              <a:rPr sz="1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(за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исключением бюджетов  государственных внебюджетных фондов). Консолидированным может быть бюджет на местном уровне (свод бюджета муниципального  образования и бюджетов входящих в него поселений), региональном (свод бюджета субъекта Российской Федерации и бюджетов 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входящих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него муниципальных образований),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федеральном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(свод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всех бюджетов бюджетной системы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Российской</a:t>
            </a:r>
            <a:r>
              <a:rPr sz="1300" spc="15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5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Федерации</a:t>
            </a:r>
            <a:r>
              <a:rPr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).</a:t>
            </a:r>
            <a:endParaRPr lang="ru-RU" sz="1300" spc="-5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spcBef>
                <a:spcPts val="220"/>
              </a:spcBef>
            </a:pP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13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муниципального</a:t>
            </a:r>
            <a:r>
              <a:rPr lang="ru-RU" sz="1300" b="1" spc="8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образования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spcBef>
                <a:spcPts val="120"/>
              </a:spcBef>
            </a:pP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Фонд</a:t>
            </a:r>
            <a:r>
              <a:rPr lang="ru-RU" sz="1300" spc="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денежных</a:t>
            </a:r>
            <a:r>
              <a:rPr lang="ru-RU" sz="1300" spc="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средств,</a:t>
            </a:r>
            <a:r>
              <a:rPr lang="ru-RU" sz="1300" spc="2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предназначенный</a:t>
            </a:r>
            <a:r>
              <a:rPr lang="ru-RU" sz="1300" spc="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для</a:t>
            </a:r>
            <a:r>
              <a:rPr lang="ru-RU" sz="1300" spc="2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финансирования</a:t>
            </a:r>
            <a:r>
              <a:rPr lang="ru-RU" sz="13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функций,</a:t>
            </a:r>
            <a:r>
              <a:rPr lang="ru-RU" sz="1300" spc="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отнесенных</a:t>
            </a:r>
            <a:r>
              <a:rPr lang="ru-RU" sz="1300" spc="2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1300" spc="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ведению</a:t>
            </a:r>
            <a:r>
              <a:rPr lang="ru-RU" sz="1300" spc="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местного</a:t>
            </a:r>
            <a:r>
              <a:rPr lang="ru-RU" sz="1300" spc="2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самоуправления.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spcBef>
                <a:spcPts val="120"/>
              </a:spcBef>
            </a:pP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Основной</a:t>
            </a:r>
            <a:r>
              <a:rPr lang="ru-RU" sz="1300" spc="3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финансовый</a:t>
            </a:r>
            <a:r>
              <a:rPr lang="ru-RU" sz="1300" spc="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документ</a:t>
            </a:r>
            <a:r>
              <a:rPr lang="ru-RU" sz="1300" spc="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муниципального</a:t>
            </a:r>
            <a:r>
              <a:rPr lang="ru-RU" sz="1300" spc="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образования,</a:t>
            </a:r>
            <a:r>
              <a:rPr lang="ru-RU" sz="1300" spc="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поселения</a:t>
            </a:r>
            <a:r>
              <a:rPr lang="ru-RU" sz="1300" spc="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</a:t>
            </a:r>
            <a:r>
              <a:rPr lang="ru-RU" sz="1300" spc="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текущий</a:t>
            </a:r>
            <a:r>
              <a:rPr lang="ru-RU" sz="1300" spc="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год,</a:t>
            </a:r>
            <a:r>
              <a:rPr lang="ru-RU" sz="1300" spc="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принимаемый</a:t>
            </a:r>
            <a:r>
              <a:rPr lang="ru-RU" sz="1300" spc="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представительным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/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органом местного</a:t>
            </a:r>
            <a:r>
              <a:rPr lang="ru-RU" sz="1300" spc="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самоуправления.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6350" indent="443230" algn="just">
              <a:lnSpc>
                <a:spcPct val="100000"/>
              </a:lnSpc>
              <a:spcBef>
                <a:spcPts val="240"/>
              </a:spcBef>
            </a:pPr>
            <a:endParaRPr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0" y="0"/>
            <a:ext cx="1066800" cy="1066800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075944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6260591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28</a:t>
            </a:fld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685800" y="1066800"/>
            <a:ext cx="8073390" cy="6245299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455930" algn="just">
              <a:lnSpc>
                <a:spcPct val="100000"/>
              </a:lnSpc>
            </a:pPr>
            <a:r>
              <a:rPr lang="ru-RU" sz="13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Бюджетная </a:t>
            </a: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система Российской</a:t>
            </a:r>
            <a:r>
              <a:rPr lang="ru-RU" sz="1300" b="1" spc="1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Федерации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 algn="just">
              <a:lnSpc>
                <a:spcPct val="100000"/>
              </a:lnSpc>
              <a:spcBef>
                <a:spcPts val="5"/>
              </a:spcBef>
            </a:pP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Совокупность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всех бюджетов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РФ: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федерального,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региональных, местных, государственных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внебюджетных</a:t>
            </a:r>
            <a:r>
              <a:rPr lang="ru-RU" sz="1300" spc="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фондов.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 algn="just">
              <a:lnSpc>
                <a:spcPct val="100000"/>
              </a:lnSpc>
            </a:pPr>
            <a:endParaRPr lang="ru-RU" sz="1300" b="1" spc="-1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 algn="just">
              <a:lnSpc>
                <a:spcPct val="100000"/>
              </a:lnSpc>
            </a:pPr>
            <a:r>
              <a:rPr sz="1300" b="1" spc="-1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Бюджетный</a:t>
            </a:r>
            <a:r>
              <a:rPr sz="1300" b="1" spc="2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процесс</a:t>
            </a:r>
            <a:endParaRPr sz="1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6350" indent="443230" algn="just">
              <a:lnSpc>
                <a:spcPct val="100000"/>
              </a:lnSpc>
            </a:pP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Деятельность по подготовке проектов бюджетов, утверждению и исполнению бюджетов, контролю за их исполнением, 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осуществлению бюджетного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учета, составлению,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внешней</a:t>
            </a:r>
            <a:r>
              <a:rPr sz="1300" spc="1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проверке,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рассмотрению и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утверждению бюджетной </a:t>
            </a:r>
            <a:r>
              <a:rPr sz="1300" spc="-1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отчетности</a:t>
            </a:r>
            <a:r>
              <a:rPr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1300" spc="-1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85140">
              <a:lnSpc>
                <a:spcPct val="100000"/>
              </a:lnSpc>
              <a:spcBef>
                <a:spcPts val="240"/>
              </a:spcBef>
            </a:pPr>
            <a:r>
              <a:rPr lang="ru-RU" sz="1300" b="1" spc="-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</a:t>
            </a:r>
            <a:endParaRPr lang="ru-RU" sz="13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  <a:spcBef>
                <a:spcPts val="240"/>
              </a:spcBef>
            </a:pPr>
            <a:r>
              <a:rPr lang="ru-RU" sz="13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Ведомственная </a:t>
            </a: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структура расходов</a:t>
            </a:r>
            <a:r>
              <a:rPr lang="ru-RU" sz="1300" b="1" spc="-6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6350" indent="443230">
              <a:lnSpc>
                <a:spcPct val="100000"/>
              </a:lnSpc>
              <a:spcBef>
                <a:spcPts val="240"/>
              </a:spcBef>
            </a:pP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Распределение бюджетных средств по главным распорядителям бюджетных средств, по разделам, подразделам, целевым статьям  и видам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расходов бюджетной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классификации Российской</a:t>
            </a:r>
            <a:r>
              <a:rPr lang="ru-RU" sz="1300" spc="6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Федерации.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85140">
              <a:lnSpc>
                <a:spcPct val="100000"/>
              </a:lnSpc>
              <a:spcBef>
                <a:spcPts val="240"/>
              </a:spcBef>
            </a:pPr>
            <a:r>
              <a:rPr lang="ru-RU" sz="1300" b="1" spc="-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Г</a:t>
            </a:r>
            <a:endParaRPr lang="ru-RU" sz="13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455930" algn="just">
              <a:lnSpc>
                <a:spcPct val="100000"/>
              </a:lnSpc>
              <a:spcBef>
                <a:spcPts val="245"/>
              </a:spcBef>
            </a:pPr>
            <a:r>
              <a:rPr lang="ru-RU" sz="13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Главный администратор доходов</a:t>
            </a:r>
            <a:r>
              <a:rPr lang="ru-RU" sz="13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5080" indent="443230" algn="just">
              <a:lnSpc>
                <a:spcPct val="100000"/>
              </a:lnSpc>
              <a:spcBef>
                <a:spcPts val="240"/>
              </a:spcBef>
            </a:pP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Орган государственной власти (местного самоуправления), орган управления государственным внебюджетным фондом,  Центральный банк Российской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Федерации,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казенное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учреждение, имеющий(ее)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своем ведении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администраторов доходов</a:t>
            </a:r>
            <a:r>
              <a:rPr lang="ru-RU" sz="1300" spc="204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бюджета.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 algn="just">
              <a:lnSpc>
                <a:spcPct val="100000"/>
              </a:lnSpc>
              <a:spcBef>
                <a:spcPts val="240"/>
              </a:spcBef>
            </a:pPr>
            <a:r>
              <a:rPr lang="ru-RU" sz="13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Главный администратор источников </a:t>
            </a: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финансирования дефицита</a:t>
            </a:r>
            <a:r>
              <a:rPr lang="ru-RU" sz="1300" b="1" spc="-13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5715" indent="443230" algn="just">
              <a:lnSpc>
                <a:spcPct val="100000"/>
              </a:lnSpc>
              <a:spcBef>
                <a:spcPts val="240"/>
              </a:spcBef>
            </a:pP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Орган государственной власти (местного самоуправления), орган управления государственным внебюджетным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фондом,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иная  организация, имеющий(</a:t>
            </a:r>
            <a:r>
              <a:rPr lang="ru-RU" sz="1300" spc="-5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ая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 в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своем ведении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администраторов источников финансирования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дефицита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бюджета.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 algn="just">
              <a:lnSpc>
                <a:spcPct val="100000"/>
              </a:lnSpc>
              <a:spcBef>
                <a:spcPts val="240"/>
              </a:spcBef>
            </a:pPr>
            <a:r>
              <a:rPr lang="ru-RU" sz="13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Главный </a:t>
            </a: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распорядитель бюджетных средств</a:t>
            </a:r>
            <a:r>
              <a:rPr lang="ru-RU" sz="1300" b="1" spc="1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(ГРБС)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5715" indent="443230" algn="just">
              <a:lnSpc>
                <a:spcPct val="100000"/>
              </a:lnSpc>
              <a:spcBef>
                <a:spcPts val="240"/>
              </a:spcBef>
            </a:pP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Орган государственной власти (местного самоуправления), орган управления государственным внебюджетным фондом, или  наиболее значимое учреждение науки, образования, культуры и здравоохранения, напрямую получающий(ее) средства из бюджета и 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наделенный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правом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распределять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их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между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подведомственными распорядителями и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получателями бюджетных</a:t>
            </a:r>
            <a:r>
              <a:rPr lang="ru-RU" sz="1300" spc="1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средств</a:t>
            </a:r>
            <a:r>
              <a:rPr lang="ru-RU" sz="1300" spc="-1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12700" marR="5080" indent="443230">
              <a:lnSpc>
                <a:spcPct val="100000"/>
              </a:lnSpc>
              <a:spcBef>
                <a:spcPts val="245"/>
              </a:spcBef>
            </a:pPr>
            <a:endParaRPr lang="ru-RU" sz="11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5715" indent="443230" algn="just">
              <a:lnSpc>
                <a:spcPct val="100000"/>
              </a:lnSpc>
              <a:spcBef>
                <a:spcPts val="240"/>
              </a:spcBef>
            </a:pPr>
            <a:endParaRPr lang="ru-RU" sz="1100" dirty="0" smtClean="0">
              <a:latin typeface="Cambria"/>
              <a:cs typeface="Cambria"/>
            </a:endParaRPr>
          </a:p>
          <a:p>
            <a:pPr marL="12700" marR="6350" indent="443230" algn="just">
              <a:lnSpc>
                <a:spcPct val="100000"/>
              </a:lnSpc>
            </a:pPr>
            <a:endParaRPr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0" y="0"/>
            <a:ext cx="1066800" cy="1066800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12" name="object 7"/>
          <p:cNvSpPr txBox="1">
            <a:spLocks noGrp="1"/>
          </p:cNvSpPr>
          <p:nvPr>
            <p:ph type="title"/>
          </p:nvPr>
        </p:nvSpPr>
        <p:spPr>
          <a:xfrm>
            <a:off x="3018790" y="213740"/>
            <a:ext cx="3106419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00710">
              <a:lnSpc>
                <a:spcPct val="100000"/>
              </a:lnSpc>
              <a:spcBef>
                <a:spcPts val="100"/>
              </a:spcBef>
            </a:pPr>
            <a:r>
              <a:rPr sz="2200" b="1" spc="-5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ГЛОССАРИЙ</a:t>
            </a:r>
            <a:endParaRPr sz="2200" b="1" spc="-5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075944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6260591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29</a:t>
            </a:fld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533400" y="1066800"/>
            <a:ext cx="8073390" cy="55136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55930">
              <a:lnSpc>
                <a:spcPct val="100000"/>
              </a:lnSpc>
              <a:spcBef>
                <a:spcPts val="240"/>
              </a:spcBef>
            </a:pPr>
            <a:r>
              <a:rPr lang="ru-RU" sz="1300" b="1" spc="-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</a:t>
            </a:r>
            <a:endParaRPr lang="ru-RU" sz="13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  <a:spcBef>
                <a:spcPts val="240"/>
              </a:spcBef>
            </a:pPr>
            <a:r>
              <a:rPr lang="ru-RU" sz="13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Дефицит</a:t>
            </a:r>
            <a:r>
              <a:rPr lang="ru-RU" sz="1300" b="1" spc="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  <a:spcBef>
                <a:spcPts val="240"/>
              </a:spcBef>
            </a:pP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Превышение расходов бюджета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над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его</a:t>
            </a:r>
            <a:r>
              <a:rPr lang="ru-RU" sz="1300" spc="13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доходами.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  <a:spcBef>
                <a:spcPts val="240"/>
              </a:spcBef>
            </a:pPr>
            <a:r>
              <a:rPr lang="ru-RU" sz="13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Дотации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5080" indent="443230">
              <a:lnSpc>
                <a:spcPct val="100000"/>
              </a:lnSpc>
              <a:spcBef>
                <a:spcPts val="245"/>
              </a:spcBef>
            </a:pP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Средства, предоставляемые одним бюджетом бюджетной системы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РФ другому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бюджету на безвозмездной и безвозвратной основе  без указания конкретных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целей</a:t>
            </a:r>
            <a:r>
              <a:rPr lang="ru-RU" sz="1300" spc="7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использования.</a:t>
            </a:r>
          </a:p>
          <a:p>
            <a:pPr marL="455930" algn="just">
              <a:lnSpc>
                <a:spcPct val="100000"/>
              </a:lnSpc>
              <a:spcBef>
                <a:spcPts val="95"/>
              </a:spcBef>
            </a:pPr>
            <a:r>
              <a:rPr lang="ru-RU" sz="13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Доходы</a:t>
            </a:r>
            <a:r>
              <a:rPr lang="ru-RU" sz="1300" b="1" spc="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5715" indent="443230" algn="just">
              <a:lnSpc>
                <a:spcPct val="100000"/>
              </a:lnSpc>
            </a:pP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Поступающие от населения, организаций, учреждений в бюджет денежные средства в виде: -налогов; - неналоговых поступлений  (пошлины, доходы от продажи имущества, штрафы и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т.п.); </a:t>
            </a:r>
            <a:r>
              <a:rPr lang="ru-RU" sz="13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-безвозмездных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поступлений; - доходов </a:t>
            </a:r>
            <a:r>
              <a:rPr lang="ru-RU" sz="13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предпринимательской 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деятельности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бюджетных организаций. Кредиты, доходы от выпуска ценных </a:t>
            </a:r>
            <a:r>
              <a:rPr lang="ru-RU" sz="13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бумаг,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полученные государством (органами местного  самоуправления), не включаются в состав</a:t>
            </a:r>
            <a:r>
              <a:rPr lang="ru-RU" sz="1300" spc="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доходов.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</a:pPr>
            <a:r>
              <a:rPr sz="1300" b="1" spc="-5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Е</a:t>
            </a:r>
            <a:endParaRPr sz="130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455930" algn="just">
              <a:lnSpc>
                <a:spcPct val="100000"/>
              </a:lnSpc>
            </a:pPr>
            <a:r>
              <a:rPr sz="13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Единый </a:t>
            </a:r>
            <a:r>
              <a:rPr sz="13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счет</a:t>
            </a:r>
            <a:r>
              <a:rPr sz="1300" b="1" spc="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</a:t>
            </a:r>
            <a:endParaRPr sz="13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5080" indent="443230" algn="just">
              <a:lnSpc>
                <a:spcPct val="100000"/>
              </a:lnSpc>
            </a:pP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Счет (совокупность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счетов),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открытый (открытых) Федеральному казначейству в учреждении Центрального банка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РФ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отдельно  по каждому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бюджету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бюджетной системы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РФ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для осуществления операций по кассовым поступлениям в бюджет и кассовым выплатам </a:t>
            </a:r>
            <a:r>
              <a:rPr sz="1300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бюджета.</a:t>
            </a:r>
            <a:endParaRPr sz="13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85140">
              <a:lnSpc>
                <a:spcPct val="100000"/>
              </a:lnSpc>
            </a:pPr>
            <a:r>
              <a:rPr sz="1300" b="1" spc="-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</a:t>
            </a:r>
            <a:endParaRPr sz="130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</a:pPr>
            <a:r>
              <a:rPr sz="13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Источники финансирования </a:t>
            </a:r>
            <a:r>
              <a:rPr sz="13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дефицита</a:t>
            </a:r>
            <a:r>
              <a:rPr sz="1300" b="1" spc="-6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</a:t>
            </a:r>
            <a:endParaRPr sz="13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5080" indent="443230" algn="just">
              <a:lnSpc>
                <a:spcPct val="100000"/>
              </a:lnSpc>
              <a:spcBef>
                <a:spcPts val="5"/>
              </a:spcBef>
            </a:pP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Средства, привлекаемые в бюджет для покрытия дефицита (кредиты банков, кредиты </a:t>
            </a:r>
            <a:r>
              <a:rPr sz="1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других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уровней бюджетов, кредиты  финансовых международных организаций, ценные бумаги, иные</a:t>
            </a:r>
            <a:r>
              <a:rPr sz="1300" spc="1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источники).</a:t>
            </a:r>
            <a:endParaRPr sz="13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85140">
              <a:lnSpc>
                <a:spcPct val="100000"/>
              </a:lnSpc>
            </a:pPr>
            <a:r>
              <a:rPr sz="1300" b="1" spc="-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К</a:t>
            </a:r>
            <a:endParaRPr sz="130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</a:pPr>
            <a:r>
              <a:rPr sz="13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Казенное</a:t>
            </a:r>
            <a:r>
              <a:rPr sz="1300" b="1" spc="3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учреждение</a:t>
            </a:r>
            <a:endParaRPr sz="13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5715" indent="443230" algn="just">
              <a:lnSpc>
                <a:spcPct val="100000"/>
              </a:lnSpc>
            </a:pP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Государственное (муниципальное) учреждение; финансовое обеспечение деятельности которого осуществляется за счет средств 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соответствующего бюджета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основании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бюджетной</a:t>
            </a:r>
            <a:r>
              <a:rPr sz="1300" spc="13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сметы.</a:t>
            </a:r>
            <a:endParaRPr sz="13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</a:pPr>
            <a:endParaRPr sz="12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0" y="0"/>
            <a:ext cx="1066800" cy="1066800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9" name="object 7"/>
          <p:cNvSpPr txBox="1">
            <a:spLocks/>
          </p:cNvSpPr>
          <p:nvPr/>
        </p:nvSpPr>
        <p:spPr>
          <a:xfrm>
            <a:off x="3018790" y="213740"/>
            <a:ext cx="3106419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0071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-5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ГЛОССАРИЙ</a:t>
            </a:r>
            <a:endParaRPr kumimoji="0" lang="ru-RU" sz="2200" b="1" i="0" u="none" strike="noStrike" kern="0" cap="none" spc="-5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 descr="ru-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8733" y="3004458"/>
            <a:ext cx="2565268" cy="370385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64673" y="170822"/>
            <a:ext cx="8565404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FFFF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ВИЗИТНАЯ КАРТОЧКА </a:t>
            </a:r>
            <a:r>
              <a:rPr lang="ru-RU" sz="2200" b="1" dirty="0" smtClean="0">
                <a:solidFill>
                  <a:srgbClr val="FFFF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РАЙОНА</a:t>
            </a:r>
            <a:r>
              <a:rPr lang="ru-RU" sz="2200" dirty="0">
                <a:solidFill>
                  <a:srgbClr val="FFFF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 </a:t>
            </a:r>
            <a:endParaRPr lang="ru-RU" sz="2200" dirty="0" smtClean="0">
              <a:solidFill>
                <a:srgbClr val="FFFF00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  <a:p>
            <a:pPr algn="ctr"/>
            <a:endParaRPr lang="ru-RU" sz="1600" dirty="0">
              <a:solidFill>
                <a:srgbClr val="FFFF00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  <a:p>
            <a:pPr algn="just"/>
            <a:r>
              <a:rPr lang="ru-RU" sz="1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        </a:t>
            </a: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Майский район расположен в восточной части Кабардино-Балкарской Республики и 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</a:t>
            </a:r>
          </a:p>
          <a:p>
            <a:pPr algn="just"/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граничит с </a:t>
            </a:r>
            <a:r>
              <a:rPr lang="ru-RU" sz="1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Лескенским</a:t>
            </a: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районом на юго-западе, </a:t>
            </a:r>
            <a:r>
              <a:rPr lang="ru-RU" sz="1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Урванским</a:t>
            </a: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районом на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западе, </a:t>
            </a:r>
            <a:r>
              <a:rPr lang="ru-RU" sz="1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Прохладненским</a:t>
            </a: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районом на севере, Терским районом на востоке, а также с Кировским районом Северной Осетии на юго-востоке. </a:t>
            </a:r>
          </a:p>
          <a:p>
            <a:pPr algn="just"/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Площадь территории Майского района составляет 384,76 км</a:t>
            </a:r>
            <a:r>
              <a:rPr lang="ru-RU" sz="1400" b="1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Через территорию района протекают наиболее крупные реки республики - Терек, Черек, Баксан и Малка.</a:t>
            </a:r>
          </a:p>
          <a:p>
            <a:pPr algn="just"/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           </a:t>
            </a: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В Майском муниципальном районе 1 городское и 4 сельских поселений, объединяющих территории 16 населённых пунктов:</a:t>
            </a:r>
            <a:endParaRPr lang="ru-RU" sz="1400" b="1" dirty="0">
              <a:solidFill>
                <a:schemeClr val="bg1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01934" y="2942494"/>
            <a:ext cx="2873828" cy="9947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Городское поселение  Майский – административный центр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1886" y="4037764"/>
            <a:ext cx="2873829" cy="2713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с.п. ст. Александровская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01934" y="5114611"/>
            <a:ext cx="2883877" cy="2713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с.п. Октябрьское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1838" y="4419600"/>
            <a:ext cx="2893925" cy="6229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с.п. ст. Котляревская административный центр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2127" y="5496449"/>
            <a:ext cx="2914023" cy="8541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сельское поселение   Ново-Ивановское - административный центр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3707843" y="3225522"/>
            <a:ext cx="2391507" cy="261256"/>
          </a:xfrm>
          <a:prstGeom prst="snip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село Красная Поляна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3707843" y="2903975"/>
            <a:ext cx="2863780" cy="281355"/>
          </a:xfrm>
          <a:prstGeom prst="snip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дорожный разъезд Баксан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3727938" y="3526972"/>
            <a:ext cx="1477109" cy="261257"/>
          </a:xfrm>
          <a:prstGeom prst="snip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село Лесное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3687746" y="3798276"/>
            <a:ext cx="3017854" cy="251209"/>
          </a:xfrm>
          <a:prstGeom prst="snip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Село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Пришибо-Малкинское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3707842" y="4099728"/>
            <a:ext cx="1647929" cy="251208"/>
          </a:xfrm>
          <a:prstGeom prst="snip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село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Сарское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с двумя вырезанными противолежащими углами 15"/>
          <p:cNvSpPr/>
          <p:nvPr/>
        </p:nvSpPr>
        <p:spPr>
          <a:xfrm>
            <a:off x="3768131" y="5054322"/>
            <a:ext cx="2401556" cy="281354"/>
          </a:xfrm>
          <a:prstGeom prst="snip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хутор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Баксанский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с двумя вырезанными противолежащими углами 16"/>
          <p:cNvSpPr/>
          <p:nvPr/>
        </p:nvSpPr>
        <p:spPr>
          <a:xfrm>
            <a:off x="3778180" y="5375868"/>
            <a:ext cx="2431701" cy="301450"/>
          </a:xfrm>
          <a:prstGeom prst="snip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хутор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Колдрасинский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с двумя вырезанными противолежащими углами 17"/>
          <p:cNvSpPr/>
          <p:nvPr/>
        </p:nvSpPr>
        <p:spPr>
          <a:xfrm>
            <a:off x="3768133" y="5707465"/>
            <a:ext cx="2401556" cy="301451"/>
          </a:xfrm>
          <a:prstGeom prst="snip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хутор Ново-Курский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с двумя вырезанными противолежащими углами 18"/>
          <p:cNvSpPr/>
          <p:nvPr/>
        </p:nvSpPr>
        <p:spPr>
          <a:xfrm>
            <a:off x="3748037" y="6049107"/>
            <a:ext cx="2753249" cy="291403"/>
          </a:xfrm>
          <a:prstGeom prst="snip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хутор Право -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Урванский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Левая фигурная скобка 22"/>
          <p:cNvSpPr/>
          <p:nvPr/>
        </p:nvSpPr>
        <p:spPr>
          <a:xfrm>
            <a:off x="3406393" y="2853732"/>
            <a:ext cx="391887" cy="1537397"/>
          </a:xfrm>
          <a:prstGeom prst="leftBrace">
            <a:avLst>
              <a:gd name="adj1" fmla="val 8333"/>
              <a:gd name="adj2" fmla="val 50000"/>
            </a:avLst>
          </a:prstGeom>
          <a:ln>
            <a:solidFill>
              <a:srgbClr val="FFF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с двумя вырезанными противолежащими углами 23"/>
          <p:cNvSpPr/>
          <p:nvPr/>
        </p:nvSpPr>
        <p:spPr>
          <a:xfrm>
            <a:off x="3768132" y="6390752"/>
            <a:ext cx="2502040" cy="301450"/>
          </a:xfrm>
          <a:prstGeom prst="snip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хутор Славянский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Левая фигурная скобка 24"/>
          <p:cNvSpPr/>
          <p:nvPr/>
        </p:nvSpPr>
        <p:spPr>
          <a:xfrm>
            <a:off x="3466681" y="5014128"/>
            <a:ext cx="301451" cy="1698172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с двумя вырезанными противолежащими углами 25"/>
          <p:cNvSpPr/>
          <p:nvPr/>
        </p:nvSpPr>
        <p:spPr>
          <a:xfrm>
            <a:off x="3737989" y="4592098"/>
            <a:ext cx="2434211" cy="301451"/>
          </a:xfrm>
          <a:prstGeom prst="snip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Ж/Д Будка 612 км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трелка влево 26"/>
          <p:cNvSpPr/>
          <p:nvPr/>
        </p:nvSpPr>
        <p:spPr>
          <a:xfrm>
            <a:off x="3396345" y="4692581"/>
            <a:ext cx="251209" cy="110531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-152400" y="-152400"/>
            <a:ext cx="1295400" cy="1219200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</p:spTree>
    <p:extLst>
      <p:ext uri="{BB962C8B-B14F-4D97-AF65-F5344CB8AC3E}">
        <p14:creationId xmlns="" xmlns:p14="http://schemas.microsoft.com/office/powerpoint/2010/main" val="1322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075944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30</a:t>
            </a:fld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609600" y="914400"/>
            <a:ext cx="8071484" cy="6052939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485140">
              <a:lnSpc>
                <a:spcPct val="100000"/>
              </a:lnSpc>
            </a:pPr>
            <a:r>
              <a:rPr lang="ru-RU" sz="1300" b="1" spc="-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Л</a:t>
            </a:r>
            <a:endParaRPr lang="ru-RU" sz="13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</a:pPr>
            <a:r>
              <a:rPr lang="ru-RU" sz="13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Лимиты </a:t>
            </a: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бюджетных</a:t>
            </a:r>
            <a:r>
              <a:rPr lang="ru-RU" sz="1300" b="1" spc="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обязательств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8255" indent="443230" algn="just">
              <a:lnSpc>
                <a:spcPct val="100000"/>
              </a:lnSpc>
            </a:pP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Объем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прав </a:t>
            </a:r>
            <a:r>
              <a:rPr lang="ru-RU" sz="1300" spc="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(в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денежном выражении) по принятию и исполнению казенным учреждением бюджетных обязательств в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текущем 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финансовом году и плановом</a:t>
            </a:r>
            <a:r>
              <a:rPr lang="ru-RU" sz="1300" spc="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периоде.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</a:pPr>
            <a:r>
              <a:rPr lang="ru-RU" sz="1300" b="1" spc="-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</a:t>
            </a:r>
            <a:endParaRPr lang="ru-RU" sz="13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</a:pP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Межбюджетные</a:t>
            </a:r>
            <a:r>
              <a:rPr lang="ru-RU" sz="1300" b="1" spc="2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отношения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</a:pP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Взаимоотношения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между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публично-правовыми образованиями по вопросам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осуществления бюджетного</a:t>
            </a:r>
            <a:r>
              <a:rPr lang="ru-RU" sz="1300" spc="19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процесса.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</a:pP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Межбюджетные</a:t>
            </a:r>
            <a:r>
              <a:rPr lang="ru-RU" sz="1300" b="1" spc="2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трансферты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</a:pP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Средства, предоставляемые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одним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бюджетом бюджетной</a:t>
            </a:r>
            <a:r>
              <a:rPr lang="ru-RU" sz="1300" spc="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системы РФ другому бюджету.</a:t>
            </a:r>
          </a:p>
          <a:p>
            <a:pPr marL="455930">
              <a:lnSpc>
                <a:spcPct val="100000"/>
              </a:lnSpc>
              <a:spcBef>
                <a:spcPts val="340"/>
              </a:spcBef>
            </a:pPr>
            <a:r>
              <a:rPr lang="ru-RU" sz="1300" b="1" spc="-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</a:t>
            </a:r>
            <a:endParaRPr lang="ru-RU" sz="13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  <a:spcBef>
                <a:spcPts val="240"/>
              </a:spcBef>
            </a:pPr>
            <a:r>
              <a:rPr lang="ru-RU" sz="1300" b="1" spc="-1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Непрограммные</a:t>
            </a:r>
            <a:r>
              <a:rPr lang="ru-RU" sz="1300" b="1" spc="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расходы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  <a:spcBef>
                <a:spcPts val="240"/>
              </a:spcBef>
            </a:pP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Расходные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обязательства,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 включенные в государственные</a:t>
            </a:r>
            <a:r>
              <a:rPr lang="ru-RU" sz="1300" spc="1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программы.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  <a:spcBef>
                <a:spcPts val="240"/>
              </a:spcBef>
            </a:pPr>
            <a:r>
              <a:rPr lang="ru-RU" sz="1300" b="1" spc="-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13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  <a:spcBef>
                <a:spcPts val="240"/>
              </a:spcBef>
            </a:pP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Отчетный </a:t>
            </a:r>
            <a:r>
              <a:rPr lang="ru-RU" sz="13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финансовый</a:t>
            </a:r>
            <a:r>
              <a:rPr lang="ru-RU" sz="1300" b="1" spc="9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  <a:spcBef>
                <a:spcPts val="240"/>
              </a:spcBef>
            </a:pP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Год,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предшествующий текущему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финансовому</a:t>
            </a:r>
            <a:r>
              <a:rPr lang="ru-RU" sz="1300" spc="12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году.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  <a:spcBef>
                <a:spcPts val="240"/>
              </a:spcBef>
            </a:pP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Очередной </a:t>
            </a:r>
            <a:r>
              <a:rPr lang="ru-RU" sz="13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финансовый</a:t>
            </a:r>
            <a:r>
              <a:rPr lang="ru-RU" sz="1300" b="1" spc="7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  <a:spcBef>
                <a:spcPts val="245"/>
              </a:spcBef>
            </a:pP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Год,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следующий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текущим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финансовым</a:t>
            </a:r>
            <a:r>
              <a:rPr lang="ru-RU" sz="1300" spc="12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годом.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85140">
              <a:lnSpc>
                <a:spcPct val="100000"/>
              </a:lnSpc>
              <a:spcBef>
                <a:spcPts val="240"/>
              </a:spcBef>
            </a:pPr>
            <a:r>
              <a:rPr sz="1300" b="1" spc="-5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</a:t>
            </a:r>
            <a:endParaRPr sz="130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  <a:spcBef>
                <a:spcPts val="240"/>
              </a:spcBef>
            </a:pPr>
            <a:r>
              <a:rPr sz="13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Плановый</a:t>
            </a:r>
            <a:r>
              <a:rPr sz="1300" b="1" spc="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период</a:t>
            </a:r>
            <a:endParaRPr sz="13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  <a:spcBef>
                <a:spcPts val="240"/>
              </a:spcBef>
            </a:pP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Два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финансовых года,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следующие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очередным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финансовым</a:t>
            </a:r>
            <a:r>
              <a:rPr sz="1300" spc="16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годом.</a:t>
            </a:r>
            <a:endParaRPr sz="13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>
              <a:lnSpc>
                <a:spcPct val="100000"/>
              </a:lnSpc>
              <a:spcBef>
                <a:spcPts val="240"/>
              </a:spcBef>
            </a:pPr>
            <a:r>
              <a:rPr sz="13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Получатель бюджетных средств</a:t>
            </a:r>
            <a:r>
              <a:rPr sz="1300" b="1" spc="9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(ПБС)</a:t>
            </a:r>
            <a:endParaRPr sz="13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5715" indent="443230" algn="just">
              <a:lnSpc>
                <a:spcPct val="100000"/>
              </a:lnSpc>
              <a:spcBef>
                <a:spcPts val="240"/>
              </a:spcBef>
            </a:pP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Орган государственной власти (местного самоуправления), орган управления государственным внебюджетным фондом, или 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находящееся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ведении ГРБС казенное учреждение, имеющий(ее) право на исполнение своих функций </a:t>
            </a:r>
            <a:r>
              <a:rPr sz="1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счет средств соответствующего 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бюджета.</a:t>
            </a:r>
            <a:endParaRPr sz="13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 algn="just">
              <a:lnSpc>
                <a:spcPct val="100000"/>
              </a:lnSpc>
              <a:spcBef>
                <a:spcPts val="240"/>
              </a:spcBef>
            </a:pPr>
            <a:r>
              <a:rPr sz="13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Профицит</a:t>
            </a:r>
            <a:r>
              <a:rPr sz="1300" b="1" spc="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</a:t>
            </a:r>
            <a:endParaRPr sz="13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 algn="just">
              <a:lnSpc>
                <a:spcPct val="100000"/>
              </a:lnSpc>
              <a:spcBef>
                <a:spcPts val="240"/>
              </a:spcBef>
            </a:pP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Превышение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доходов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над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его</a:t>
            </a:r>
            <a:r>
              <a:rPr sz="1300" spc="14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расходами.</a:t>
            </a:r>
            <a:endParaRPr sz="13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5715" indent="443230" algn="just">
              <a:lnSpc>
                <a:spcPct val="100000"/>
              </a:lnSpc>
              <a:spcBef>
                <a:spcPts val="245"/>
              </a:spcBef>
            </a:pPr>
            <a:endParaRPr sz="12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0" y="0"/>
            <a:ext cx="1066800" cy="1066800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9" name="object 7"/>
          <p:cNvSpPr txBox="1">
            <a:spLocks/>
          </p:cNvSpPr>
          <p:nvPr/>
        </p:nvSpPr>
        <p:spPr>
          <a:xfrm>
            <a:off x="3018790" y="213740"/>
            <a:ext cx="3106419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0071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-5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ГЛОССАРИЙ</a:t>
            </a:r>
            <a:endParaRPr kumimoji="0" lang="ru-RU" sz="2200" b="1" i="0" u="none" strike="noStrike" kern="0" cap="none" spc="-5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075944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31</a:t>
            </a:fld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609600" y="990600"/>
            <a:ext cx="8072755" cy="5442516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455930" algn="just">
              <a:lnSpc>
                <a:spcPct val="100000"/>
              </a:lnSpc>
              <a:spcBef>
                <a:spcPts val="240"/>
              </a:spcBef>
            </a:pP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Публично-правовое</a:t>
            </a:r>
            <a:r>
              <a:rPr lang="ru-RU" sz="1300" b="1" spc="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образование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5080" indent="443230" algn="just">
              <a:lnSpc>
                <a:spcPct val="100000"/>
              </a:lnSpc>
              <a:spcBef>
                <a:spcPts val="240"/>
              </a:spcBef>
            </a:pP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Российская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Федерация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(федеральное государство) в целом; - Субъекты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РФ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республики, края, области, города федерального  подчинения, автономные области, автономные округа; Муниципальные</a:t>
            </a:r>
            <a:r>
              <a:rPr lang="ru-RU" sz="1300" spc="1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образования.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 algn="just">
              <a:lnSpc>
                <a:spcPct val="100000"/>
              </a:lnSpc>
              <a:spcBef>
                <a:spcPts val="240"/>
              </a:spcBef>
            </a:pPr>
            <a:r>
              <a:rPr lang="ru-RU" sz="13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Публичные</a:t>
            </a:r>
            <a:r>
              <a:rPr lang="ru-RU" sz="1300" b="1" spc="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обязательства</a:t>
            </a:r>
            <a:endParaRPr lang="ru-RU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5715" indent="443230" algn="just">
              <a:lnSpc>
                <a:spcPct val="100000"/>
              </a:lnSpc>
              <a:spcBef>
                <a:spcPts val="245"/>
              </a:spcBef>
            </a:pP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Обязательства публично-правового образования, вытекающие из нормативных актов (законов, постановлений, распоряжений и  др.),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перед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населением, организациями, </a:t>
            </a:r>
            <a:r>
              <a:rPr lang="ru-RU" sz="13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другими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публично-правовыми</a:t>
            </a:r>
            <a:r>
              <a:rPr lang="ru-RU" sz="1300" spc="1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образованиями.</a:t>
            </a:r>
          </a:p>
          <a:p>
            <a:pPr marL="455930">
              <a:lnSpc>
                <a:spcPct val="100000"/>
              </a:lnSpc>
              <a:spcBef>
                <a:spcPts val="340"/>
              </a:spcBef>
            </a:pPr>
            <a:r>
              <a:rPr lang="ru-RU" sz="1300" b="1" spc="-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</a:t>
            </a:r>
            <a:endParaRPr lang="ru-RU" sz="13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455930" algn="just">
              <a:lnSpc>
                <a:spcPct val="100000"/>
              </a:lnSpc>
              <a:spcBef>
                <a:spcPts val="240"/>
              </a:spcBef>
            </a:pPr>
            <a:r>
              <a:rPr sz="1300" b="1" spc="-5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Расходы</a:t>
            </a:r>
            <a:r>
              <a:rPr sz="1300" b="1" spc="15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</a:t>
            </a:r>
            <a:endParaRPr sz="13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5930" algn="just">
              <a:lnSpc>
                <a:spcPct val="100000"/>
              </a:lnSpc>
              <a:spcBef>
                <a:spcPts val="240"/>
              </a:spcBef>
            </a:pP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Выплачиваемые из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 денежные</a:t>
            </a:r>
            <a:r>
              <a:rPr sz="1300" spc="14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средства.</a:t>
            </a:r>
            <a:endParaRPr sz="13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85140">
              <a:lnSpc>
                <a:spcPct val="100000"/>
              </a:lnSpc>
              <a:spcBef>
                <a:spcPts val="240"/>
              </a:spcBef>
            </a:pPr>
            <a:r>
              <a:rPr sz="1300" b="1" spc="-5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</a:t>
            </a:r>
            <a:endParaRPr sz="130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455930" algn="just">
              <a:lnSpc>
                <a:spcPct val="100000"/>
              </a:lnSpc>
              <a:spcBef>
                <a:spcPts val="240"/>
              </a:spcBef>
            </a:pPr>
            <a:r>
              <a:rPr sz="13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Сводная бюджетная</a:t>
            </a:r>
            <a:r>
              <a:rPr sz="1300" b="1" spc="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роспись</a:t>
            </a:r>
            <a:endParaRPr sz="13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5715" indent="443230" algn="just">
              <a:lnSpc>
                <a:spcPct val="100000"/>
              </a:lnSpc>
              <a:spcBef>
                <a:spcPts val="240"/>
              </a:spcBef>
            </a:pP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Документ, который составляется и ведется финансовым органом (органом управления государственным внебюджетным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фондом) 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целях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организации исполнения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расходам бюджета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источникам финансирования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дефицита</a:t>
            </a:r>
            <a:r>
              <a:rPr sz="1300" spc="5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бюджета.</a:t>
            </a:r>
            <a:endParaRPr sz="13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85140">
              <a:lnSpc>
                <a:spcPct val="100000"/>
              </a:lnSpc>
              <a:spcBef>
                <a:spcPts val="240"/>
              </a:spcBef>
            </a:pPr>
            <a:r>
              <a:rPr sz="1300" b="1" spc="-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</a:t>
            </a:r>
            <a:endParaRPr sz="130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455930" algn="just">
              <a:lnSpc>
                <a:spcPct val="100000"/>
              </a:lnSpc>
              <a:spcBef>
                <a:spcPts val="240"/>
              </a:spcBef>
            </a:pPr>
            <a:r>
              <a:rPr sz="13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Текущий финансовый</a:t>
            </a:r>
            <a:r>
              <a:rPr sz="1300" b="1" spc="5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</a:t>
            </a:r>
            <a:endParaRPr sz="13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6350" indent="443230" algn="just">
              <a:lnSpc>
                <a:spcPct val="100000"/>
              </a:lnSpc>
              <a:spcBef>
                <a:spcPts val="240"/>
              </a:spcBef>
            </a:pP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Год, в котором осуществляется исполнение бюджета, составление и рассмотрение проекта бюджета на очередной финансовый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  </a:t>
            </a: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плановый</a:t>
            </a:r>
            <a:r>
              <a:rPr sz="1300" spc="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период.</a:t>
            </a:r>
            <a:endParaRPr sz="13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85140">
              <a:lnSpc>
                <a:spcPct val="100000"/>
              </a:lnSpc>
              <a:spcBef>
                <a:spcPts val="240"/>
              </a:spcBef>
            </a:pPr>
            <a:r>
              <a:rPr sz="1300" b="1" spc="-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У</a:t>
            </a:r>
            <a:endParaRPr sz="130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455930" algn="just">
              <a:lnSpc>
                <a:spcPct val="100000"/>
              </a:lnSpc>
              <a:spcBef>
                <a:spcPts val="240"/>
              </a:spcBef>
            </a:pPr>
            <a:r>
              <a:rPr sz="13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Участники бюджетного</a:t>
            </a:r>
            <a:r>
              <a:rPr sz="1300" b="1" spc="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процесса</a:t>
            </a:r>
            <a:endParaRPr sz="13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5080" indent="443230" algn="just">
              <a:lnSpc>
                <a:spcPct val="100000"/>
              </a:lnSpc>
              <a:spcBef>
                <a:spcPts val="240"/>
              </a:spcBef>
            </a:pPr>
            <a:r>
              <a:rPr sz="13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Субъекты, осуществляющие деятельность по составлению и рассмотрению проектов бюджетов, утверждению и исполнению  бюджетов, контролю за их исполнением, осуществлению бюджетного учета, составлению, внешней проверке, рассмотрению и 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утверждению бюджетной</a:t>
            </a:r>
            <a:r>
              <a:rPr sz="1300" spc="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отчетности.</a:t>
            </a:r>
            <a:endParaRPr sz="13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0" y="0"/>
            <a:ext cx="1066800" cy="1066800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9" name="object 7"/>
          <p:cNvSpPr txBox="1">
            <a:spLocks/>
          </p:cNvSpPr>
          <p:nvPr/>
        </p:nvSpPr>
        <p:spPr>
          <a:xfrm>
            <a:off x="3018790" y="213740"/>
            <a:ext cx="3106419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0071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-5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ГЛОССАРИЙ</a:t>
            </a:r>
            <a:endParaRPr kumimoji="0" lang="ru-RU" sz="2200" b="1" i="0" u="none" strike="noStrike" kern="0" cap="none" spc="-5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33400"/>
            <a:ext cx="8153400" cy="1015663"/>
          </a:xfrm>
        </p:spPr>
        <p:txBody>
          <a:bodyPr/>
          <a:lstStyle/>
          <a:p>
            <a:pPr algn="ctr"/>
            <a:r>
              <a:rPr lang="ru-RU" sz="22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Брошюра «Бюджет для граждан» подготовлена </a:t>
            </a:r>
            <a:br>
              <a:rPr lang="ru-RU" sz="22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МУ «Управление финансов местной администрации Майского муниципального района»</a:t>
            </a:r>
            <a:endParaRPr lang="ru-RU" sz="22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276600" y="1676400"/>
            <a:ext cx="2667000" cy="2743200"/>
          </a:xfrm>
          <a:prstGeom prst="ellipse">
            <a:avLst/>
          </a:prstGeom>
          <a:blipFill dpi="0" rotWithShape="0">
            <a:blip r:embed="rId2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5" name="Скругленный прямоугольник 4"/>
          <p:cNvSpPr/>
          <p:nvPr/>
        </p:nvSpPr>
        <p:spPr>
          <a:xfrm>
            <a:off x="381000" y="457200"/>
            <a:ext cx="8305800" cy="12192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71600" y="4267200"/>
            <a:ext cx="7162800" cy="24384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Свои предложения и замечания по отчету об исполнении местного бюджета Майского муниципального района направляйте по адресу:</a:t>
            </a:r>
            <a:endParaRPr lang="en-US" sz="22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2200" b="1" dirty="0" smtClean="0">
                <a:solidFill>
                  <a:schemeClr val="tx1"/>
                </a:solidFill>
              </a:rPr>
              <a:t>           </a:t>
            </a:r>
            <a:r>
              <a:rPr lang="ru-RU" sz="2200" dirty="0" smtClean="0">
                <a:solidFill>
                  <a:srgbClr val="FFFF00"/>
                </a:solidFill>
              </a:rPr>
              <a:t>361115, КБР, г. Майский, ул. Энгельса, д. 68</a:t>
            </a:r>
          </a:p>
          <a:p>
            <a:pPr algn="ctr"/>
            <a:r>
              <a:rPr lang="ru-RU" sz="2200" dirty="0" smtClean="0">
                <a:solidFill>
                  <a:srgbClr val="FFFF00"/>
                </a:solidFill>
              </a:rPr>
              <a:t>ТЕЛ.</a:t>
            </a:r>
            <a:r>
              <a:rPr lang="en-US" sz="2200" dirty="0" smtClean="0">
                <a:solidFill>
                  <a:srgbClr val="FFFF00"/>
                </a:solidFill>
              </a:rPr>
              <a:t> </a:t>
            </a:r>
            <a:r>
              <a:rPr lang="ru-RU" sz="2200" dirty="0" smtClean="0">
                <a:solidFill>
                  <a:srgbClr val="FFFF00"/>
                </a:solidFill>
              </a:rPr>
              <a:t>:</a:t>
            </a:r>
            <a:r>
              <a:rPr lang="en-US" sz="2200" dirty="0" smtClean="0">
                <a:solidFill>
                  <a:srgbClr val="FFFF00"/>
                </a:solidFill>
              </a:rPr>
              <a:t> </a:t>
            </a:r>
            <a:r>
              <a:rPr lang="ru-RU" sz="2200" dirty="0" smtClean="0">
                <a:solidFill>
                  <a:srgbClr val="FFFF00"/>
                </a:solidFill>
              </a:rPr>
              <a:t> +7(86633) 22-3-97</a:t>
            </a:r>
            <a:endParaRPr lang="en-US" sz="2200" dirty="0" smtClean="0">
              <a:solidFill>
                <a:srgbClr val="FFFF00"/>
              </a:solidFill>
            </a:endParaRPr>
          </a:p>
          <a:p>
            <a:pPr algn="ctr"/>
            <a:r>
              <a:rPr lang="en-US" sz="2200" dirty="0" smtClean="0">
                <a:solidFill>
                  <a:srgbClr val="FFFF00"/>
                </a:solidFill>
              </a:rPr>
              <a:t>email</a:t>
            </a:r>
            <a:r>
              <a:rPr lang="ru-RU" sz="2200" dirty="0" smtClean="0">
                <a:solidFill>
                  <a:srgbClr val="FFFF00"/>
                </a:solidFill>
              </a:rPr>
              <a:t>: </a:t>
            </a:r>
            <a:r>
              <a:rPr lang="en-US" sz="2200" dirty="0" smtClean="0">
                <a:solidFill>
                  <a:srgbClr val="FFFF00"/>
                </a:solidFill>
              </a:rPr>
              <a:t>uprfin.maysk@kbrl.ru</a:t>
            </a:r>
            <a:endParaRPr lang="ru-RU" sz="2200" dirty="0" smtClean="0">
              <a:solidFill>
                <a:srgbClr val="FFFF00"/>
              </a:solidFill>
            </a:endParaRPr>
          </a:p>
          <a:p>
            <a:pPr algn="ctr"/>
            <a:endParaRPr lang="ru-RU" sz="2400" i="1" u="sng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075944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6260591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12140" y="156794"/>
            <a:ext cx="7494270" cy="616822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10285" algn="ctr">
              <a:lnSpc>
                <a:spcPct val="100000"/>
              </a:lnSpc>
              <a:spcBef>
                <a:spcPts val="95"/>
              </a:spcBef>
            </a:pPr>
            <a:r>
              <a:rPr sz="2200" spc="-2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СТРУКТУРА </a:t>
            </a:r>
            <a:r>
              <a:rPr sz="2200" spc="-1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БЮДЖЕТНОЙ </a:t>
            </a:r>
            <a:r>
              <a:rPr sz="2200" spc="-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СИСТЕМЫ</a:t>
            </a:r>
            <a:r>
              <a:rPr sz="2200" spc="6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200" spc="-1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РОССИЙСКОЙ</a:t>
            </a:r>
            <a:r>
              <a:rPr lang="ru-RU" sz="2200" spc="-1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200" spc="-2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ФЕДЕРАЦИИ</a:t>
            </a:r>
            <a:endParaRPr sz="22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</a:pPr>
            <a:endParaRPr sz="2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600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3472815" algn="ctr">
              <a:lnSpc>
                <a:spcPts val="2700"/>
              </a:lnSpc>
            </a:pPr>
            <a:r>
              <a:rPr sz="2200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</a:t>
            </a:r>
            <a:endParaRPr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3473450" algn="ctr">
              <a:lnSpc>
                <a:spcPts val="2400"/>
              </a:lnSpc>
            </a:pPr>
            <a:r>
              <a:rPr sz="22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имеет</a:t>
            </a:r>
            <a:r>
              <a:rPr sz="2200" spc="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2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каждое</a:t>
            </a:r>
            <a:endParaRPr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065904" marR="582930" algn="ctr">
              <a:lnSpc>
                <a:spcPts val="2400"/>
              </a:lnSpc>
              <a:spcBef>
                <a:spcPts val="280"/>
              </a:spcBef>
            </a:pPr>
            <a:r>
              <a:rPr sz="22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публич</a:t>
            </a:r>
            <a:r>
              <a:rPr sz="2200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200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2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sz="22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пра</a:t>
            </a:r>
            <a:r>
              <a:rPr sz="2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sz="22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ов</a:t>
            </a:r>
            <a:r>
              <a:rPr sz="2200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2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  образование:</a:t>
            </a:r>
            <a:endParaRPr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550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341630" indent="-329565" algn="just">
              <a:lnSpc>
                <a:spcPts val="1945"/>
              </a:lnSpc>
              <a:buAutoNum type="arabicPeriod"/>
              <a:tabLst>
                <a:tab pos="342265" algn="l"/>
              </a:tabLst>
            </a:pPr>
            <a:r>
              <a:rPr b="1" i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Российская </a:t>
            </a:r>
            <a:r>
              <a:rPr b="1" i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Федерация </a:t>
            </a:r>
            <a:r>
              <a:rPr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федеральный </a:t>
            </a:r>
            <a:r>
              <a:rPr spc="-4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бюджет,</a:t>
            </a:r>
            <a:r>
              <a:rPr spc="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бюджеты</a:t>
            </a:r>
            <a:endParaRPr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91465" marR="118110" algn="just">
              <a:lnSpc>
                <a:spcPct val="80000"/>
              </a:lnSpc>
              <a:spcBef>
                <a:spcPts val="215"/>
              </a:spcBef>
            </a:pPr>
            <a:r>
              <a:rPr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государственных </a:t>
            </a:r>
            <a:r>
              <a:rPr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внебюджетных </a:t>
            </a:r>
            <a:r>
              <a:rPr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фондов </a:t>
            </a:r>
            <a:r>
              <a:rPr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РФ </a:t>
            </a:r>
            <a:r>
              <a:rPr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(Пенсионный </a:t>
            </a:r>
            <a:r>
              <a:rPr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фонд,  Фонд </a:t>
            </a:r>
            <a:r>
              <a:rPr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социального </a:t>
            </a:r>
            <a:r>
              <a:rPr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страхования, </a:t>
            </a:r>
            <a:r>
              <a:rPr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Фонд обязательного </a:t>
            </a:r>
            <a:r>
              <a:rPr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медицинского  страхования)</a:t>
            </a:r>
            <a:endParaRPr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341630" indent="-329565">
              <a:lnSpc>
                <a:spcPts val="1945"/>
              </a:lnSpc>
              <a:spcBef>
                <a:spcPts val="1570"/>
              </a:spcBef>
              <a:buAutoNum type="arabicPeriod" startAt="2"/>
              <a:tabLst>
                <a:tab pos="341630" algn="l"/>
                <a:tab pos="342265" algn="l"/>
              </a:tabLst>
            </a:pPr>
            <a:r>
              <a:rPr b="1" i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Субъекты </a:t>
            </a:r>
            <a:r>
              <a:rPr b="1" i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Российской </a:t>
            </a:r>
            <a:r>
              <a:rPr b="1" i="1" spc="-5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Федерации</a:t>
            </a:r>
            <a:r>
              <a:rPr i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i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региональный,</a:t>
            </a:r>
            <a:r>
              <a:rPr spc="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краевой,</a:t>
            </a:r>
          </a:p>
          <a:p>
            <a:pPr marL="291465">
              <a:lnSpc>
                <a:spcPts val="1730"/>
              </a:lnSpc>
            </a:pPr>
            <a:r>
              <a:rPr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республиканский </a:t>
            </a:r>
            <a:r>
              <a:rPr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бюджеты, </a:t>
            </a:r>
            <a:r>
              <a:rPr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территориальные</a:t>
            </a:r>
            <a:r>
              <a:rPr spc="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государственные</a:t>
            </a:r>
            <a:endParaRPr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91465">
              <a:lnSpc>
                <a:spcPts val="1945"/>
              </a:lnSpc>
            </a:pPr>
            <a:r>
              <a:rPr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внебюджетные</a:t>
            </a:r>
            <a:r>
              <a:rPr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фонды</a:t>
            </a:r>
            <a:endParaRPr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91465" marR="491490" indent="-279400">
              <a:lnSpc>
                <a:spcPts val="1730"/>
              </a:lnSpc>
              <a:buFont typeface="Cambria"/>
              <a:buAutoNum type="arabicPeriod" startAt="3"/>
              <a:tabLst>
                <a:tab pos="341630" algn="l"/>
                <a:tab pos="342265" algn="l"/>
              </a:tabLst>
            </a:pPr>
            <a:r>
              <a:rPr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b="1" i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Муниципальные районы, </a:t>
            </a:r>
            <a:r>
              <a:rPr lang="ru-RU" b="1" i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муниципальные и </a:t>
            </a:r>
            <a:r>
              <a:rPr b="1" i="1" spc="-5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городские</a:t>
            </a:r>
            <a:r>
              <a:rPr b="1" i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b="1" i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округа, </a:t>
            </a:r>
            <a:r>
              <a:rPr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городские и </a:t>
            </a:r>
            <a:r>
              <a:rPr b="1" i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сельские  </a:t>
            </a:r>
            <a:r>
              <a:rPr b="1" i="1" spc="-1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поселения</a:t>
            </a:r>
            <a:r>
              <a:rPr b="1" i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i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местные </a:t>
            </a:r>
            <a:r>
              <a:rPr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бюджеты, </a:t>
            </a:r>
            <a:r>
              <a:rPr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бюджеты </a:t>
            </a:r>
            <a:r>
              <a:rPr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городских </a:t>
            </a:r>
            <a:r>
              <a:rPr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округов </a:t>
            </a:r>
            <a:r>
              <a:rPr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  </a:t>
            </a:r>
            <a:r>
              <a:rPr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внутригородским</a:t>
            </a:r>
            <a:r>
              <a:rPr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делением</a:t>
            </a:r>
          </a:p>
        </p:txBody>
      </p:sp>
      <p:sp>
        <p:nvSpPr>
          <p:cNvPr id="8" name="object 8"/>
          <p:cNvSpPr/>
          <p:nvPr/>
        </p:nvSpPr>
        <p:spPr>
          <a:xfrm>
            <a:off x="827532" y="1341119"/>
            <a:ext cx="3820668" cy="18166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4</a:t>
            </a:fld>
            <a:endParaRPr dirty="0"/>
          </a:p>
        </p:txBody>
      </p:sp>
      <p:sp>
        <p:nvSpPr>
          <p:cNvPr id="11" name="Овал 10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4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075944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066800" y="340232"/>
            <a:ext cx="784860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200" spc="-1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ИСПОЛНЕНИЕ</a:t>
            </a:r>
            <a:r>
              <a:rPr lang="ru-RU" sz="2200" spc="-1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МЕСТНОГО</a:t>
            </a:r>
            <a:r>
              <a:rPr sz="2200" spc="-1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200" spc="-4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БЮДЖЕТА</a:t>
            </a:r>
            <a:r>
              <a:rPr sz="2200" spc="-14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spc="-3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МАЙСКОГО МУНИЦИПАЛЬОГО РАЙОНА</a:t>
            </a:r>
            <a:endParaRPr sz="22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5</a:t>
            </a:fld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914400" y="1219200"/>
            <a:ext cx="8001000" cy="48603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indent="342900" algn="just">
              <a:lnSpc>
                <a:spcPct val="100000"/>
              </a:lnSpc>
              <a:spcBef>
                <a:spcPts val="100"/>
              </a:spcBef>
            </a:pPr>
            <a:r>
              <a:rPr sz="1500" u="heavy" spc="-375" dirty="0">
                <a:solidFill>
                  <a:srgbClr val="004376"/>
                </a:solidFill>
                <a:uFill>
                  <a:solidFill>
                    <a:srgbClr val="004376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500" b="1" spc="-5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Исполнение </a:t>
            </a:r>
            <a:r>
              <a:rPr sz="1500" b="1" spc="-20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бюджета </a:t>
            </a:r>
            <a:r>
              <a:rPr sz="1500" b="1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– </a:t>
            </a:r>
            <a:r>
              <a:rPr sz="1500" b="1" spc="-5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процесс </a:t>
            </a:r>
            <a:r>
              <a:rPr sz="1500" b="1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сбора и </a:t>
            </a:r>
            <a:r>
              <a:rPr sz="1500" b="1" spc="-5" dirty="0" err="1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учета</a:t>
            </a:r>
            <a:r>
              <a:rPr sz="1500" b="1" spc="-5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 </a:t>
            </a:r>
            <a:r>
              <a:rPr sz="1500" b="1" spc="-25" dirty="0" err="1" smtClean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доходов</a:t>
            </a:r>
            <a:r>
              <a:rPr lang="ru-RU" sz="1500" b="1" spc="-25" dirty="0" smtClean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, </a:t>
            </a:r>
            <a:r>
              <a:rPr sz="1500" b="1" spc="-5" dirty="0" err="1" smtClean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осуществление</a:t>
            </a:r>
            <a:r>
              <a:rPr sz="1500" b="1" spc="-5" dirty="0" smtClean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 </a:t>
            </a:r>
            <a:r>
              <a:rPr lang="ru-RU" sz="1500" b="1" spc="-5" dirty="0" err="1" smtClean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р</a:t>
            </a:r>
            <a:r>
              <a:rPr sz="1500" b="1" spc="-20" dirty="0" err="1" smtClean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асходов</a:t>
            </a:r>
            <a:r>
              <a:rPr lang="ru-RU" sz="1500" b="1" spc="-20" dirty="0" smtClean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 </a:t>
            </a:r>
            <a:r>
              <a:rPr sz="1500" b="1" spc="-10" dirty="0" err="1" smtClean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на</a:t>
            </a:r>
            <a:r>
              <a:rPr lang="ru-RU" sz="1500" b="1" spc="-10" dirty="0" smtClean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 </a:t>
            </a:r>
            <a:r>
              <a:rPr sz="1500" b="1" spc="-375" dirty="0" smtClean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 </a:t>
            </a:r>
            <a:r>
              <a:rPr sz="1500" b="1" spc="-5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основе </a:t>
            </a:r>
            <a:r>
              <a:rPr sz="1500" b="1" spc="-15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сводной бюджетной </a:t>
            </a:r>
            <a:r>
              <a:rPr sz="1500" b="1" spc="-5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росписи </a:t>
            </a:r>
            <a:r>
              <a:rPr sz="1500" b="1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и </a:t>
            </a:r>
            <a:r>
              <a:rPr sz="1500" b="1" spc="-10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кассового</a:t>
            </a:r>
            <a:r>
              <a:rPr sz="1500" b="1" spc="-30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 </a:t>
            </a:r>
            <a:r>
              <a:rPr sz="1500" b="1" spc="-5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плана.</a:t>
            </a:r>
            <a:endParaRPr sz="15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6350" indent="342900" algn="just">
              <a:lnSpc>
                <a:spcPct val="100000"/>
              </a:lnSpc>
            </a:pP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Исполнение </a:t>
            </a:r>
            <a:r>
              <a:rPr sz="15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sz="1500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это этап </a:t>
            </a:r>
            <a:r>
              <a:rPr sz="15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бюджетного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процесса, </a:t>
            </a:r>
            <a:r>
              <a:rPr sz="15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который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начинается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 момента 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утверждения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решения о </a:t>
            </a: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местном </a:t>
            </a:r>
            <a:r>
              <a:rPr sz="1500" spc="-1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бюджете</a:t>
            </a:r>
            <a:r>
              <a:rPr lang="ru-RU" sz="15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продолжается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течение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финансового </a:t>
            </a:r>
            <a:r>
              <a:rPr sz="15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года. 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Можно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выделить следующие </a:t>
            </a:r>
            <a:r>
              <a:rPr sz="15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этапы этого</a:t>
            </a:r>
            <a:r>
              <a:rPr sz="1500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процесса:</a:t>
            </a:r>
            <a:endParaRPr sz="15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5080" indent="342900" algn="just">
              <a:lnSpc>
                <a:spcPct val="100000"/>
              </a:lnSpc>
              <a:buClr>
                <a:srgbClr val="000000"/>
              </a:buClr>
              <a:buFont typeface="Cambria"/>
              <a:buChar char="-"/>
              <a:tabLst>
                <a:tab pos="480695" algn="l"/>
              </a:tabLst>
            </a:pPr>
            <a:r>
              <a:rPr sz="1500" spc="-375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 </a:t>
            </a:r>
            <a:r>
              <a:rPr sz="1500" b="1" spc="-5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исполнение </a:t>
            </a:r>
            <a:r>
              <a:rPr sz="1500" b="1" spc="-15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бюджета </a:t>
            </a:r>
            <a:r>
              <a:rPr sz="1500" b="1" spc="-5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по </a:t>
            </a:r>
            <a:r>
              <a:rPr sz="1500" b="1" spc="-25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доходам</a:t>
            </a:r>
            <a:r>
              <a:rPr sz="1500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заключается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обеспечении полного и  своевременного поступления в </a:t>
            </a:r>
            <a:r>
              <a:rPr sz="15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налогов,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сборов, </a:t>
            </a:r>
            <a:r>
              <a:rPr sz="1500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доходов </a:t>
            </a:r>
            <a:r>
              <a:rPr sz="1500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использования 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имущества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других </a:t>
            </a:r>
            <a:r>
              <a:rPr sz="15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обязательных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00" spc="-5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платежей</a:t>
            </a:r>
            <a:r>
              <a:rPr sz="15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sz="15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соответствии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утвержденным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планом 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мобилизации</a:t>
            </a:r>
            <a:r>
              <a:rPr sz="1500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00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доходов;</a:t>
            </a:r>
            <a:endParaRPr sz="15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5080" indent="342900" algn="just">
              <a:lnSpc>
                <a:spcPct val="100000"/>
              </a:lnSpc>
              <a:buClr>
                <a:srgbClr val="000000"/>
              </a:buClr>
              <a:buFont typeface="Cambria"/>
              <a:buChar char="-"/>
              <a:tabLst>
                <a:tab pos="366395" algn="l"/>
              </a:tabLst>
            </a:pPr>
            <a:r>
              <a:rPr sz="1500" spc="-380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 </a:t>
            </a:r>
            <a:r>
              <a:rPr sz="1500" b="1" spc="-5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исполнение по </a:t>
            </a:r>
            <a:r>
              <a:rPr sz="1500" b="1" spc="-20" dirty="0">
                <a:solidFill>
                  <a:schemeClr val="bg1"/>
                </a:solidFill>
                <a:uFill>
                  <a:solidFill>
                    <a:srgbClr val="004376"/>
                  </a:solidFill>
                </a:uFill>
                <a:latin typeface="Arial" pitchFamily="34" charset="0"/>
                <a:cs typeface="Arial" pitchFamily="34" charset="0"/>
              </a:rPr>
              <a:t>расходам</a:t>
            </a:r>
            <a:r>
              <a:rPr sz="1500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означает последовательное финансирование мероприятий,  предусмотренных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решением о </a:t>
            </a: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местном </a:t>
            </a:r>
            <a:r>
              <a:rPr sz="1500" spc="-1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бюджете</a:t>
            </a:r>
            <a:r>
              <a:rPr sz="15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пределах утвержденных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сумм с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целью 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исполнения принятых муниципальным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образованием </a:t>
            </a:r>
            <a:r>
              <a:rPr sz="1500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расходных</a:t>
            </a:r>
            <a:r>
              <a:rPr sz="1500" spc="7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обязательств.</a:t>
            </a:r>
            <a:endParaRPr sz="15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6985" indent="342900" algn="just">
              <a:lnSpc>
                <a:spcPct val="100000"/>
              </a:lnSpc>
              <a:spcBef>
                <a:spcPts val="5"/>
              </a:spcBef>
            </a:pP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Составление и утверждение </a:t>
            </a:r>
            <a:r>
              <a:rPr sz="1500" spc="-5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отчета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5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sz="15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исполнении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местного </a:t>
            </a:r>
            <a:r>
              <a:rPr sz="1500" spc="-1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</a:t>
            </a:r>
            <a:r>
              <a:rPr sz="15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является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важной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формой  контроля за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исполнением</a:t>
            </a:r>
            <a:r>
              <a:rPr sz="1500" spc="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бюджета.</a:t>
            </a:r>
            <a:endParaRPr sz="15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5080" indent="342900" algn="just">
              <a:lnSpc>
                <a:spcPct val="100000"/>
              </a:lnSpc>
            </a:pP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Отчет об </a:t>
            </a:r>
            <a:r>
              <a:rPr sz="1500" spc="-5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исполнении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5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местного </a:t>
            </a:r>
            <a:r>
              <a:rPr sz="1500" spc="-1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</a:t>
            </a:r>
            <a:r>
              <a:rPr sz="15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составляется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всем основным показателям </a:t>
            </a:r>
            <a:r>
              <a:rPr sz="1500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доходов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 </a:t>
            </a:r>
            <a:r>
              <a:rPr sz="1500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расходов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установленном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порядке с </a:t>
            </a:r>
            <a:r>
              <a:rPr sz="15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необходимым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анализом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исполнения </a:t>
            </a:r>
            <a:r>
              <a:rPr sz="1500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доходов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 </a:t>
            </a:r>
            <a:r>
              <a:rPr sz="1500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расходования</a:t>
            </a:r>
            <a:r>
              <a:rPr sz="1500" spc="4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средств.</a:t>
            </a:r>
            <a:endParaRPr sz="15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2700" marR="5715" indent="342900" algn="just">
              <a:lnSpc>
                <a:spcPct val="100000"/>
              </a:lnSpc>
            </a:pPr>
            <a:r>
              <a:rPr sz="1500" spc="-3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Годовой </a:t>
            </a:r>
            <a:r>
              <a:rPr sz="15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отчет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 </a:t>
            </a:r>
            <a:r>
              <a:rPr sz="15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исполнении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местного </a:t>
            </a:r>
            <a:r>
              <a:rPr sz="1500" spc="-1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</a:t>
            </a:r>
            <a:r>
              <a:rPr sz="15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предоставляется в </a:t>
            </a: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представительный орган</a:t>
            </a:r>
            <a:r>
              <a:rPr sz="15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 </a:t>
            </a:r>
            <a:r>
              <a:rPr sz="1500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результатам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рассмотрения </a:t>
            </a:r>
            <a:r>
              <a:rPr sz="1500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отчета </a:t>
            </a:r>
            <a:r>
              <a:rPr sz="1500" spc="-5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исполнении</a:t>
            </a:r>
            <a:r>
              <a:rPr lang="ru-RU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местного</a:t>
            </a:r>
            <a:r>
              <a:rPr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00" spc="-1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бюджета</a:t>
            </a:r>
            <a:r>
              <a:rPr lang="ru-RU" sz="1500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00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500" spc="-5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sz="15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инимает</a:t>
            </a:r>
            <a:r>
              <a:rPr lang="ru-RU" sz="15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ся</a:t>
            </a:r>
            <a:r>
              <a:rPr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решение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 </a:t>
            </a:r>
            <a:r>
              <a:rPr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его </a:t>
            </a:r>
            <a:r>
              <a:rPr sz="1500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утверждении </a:t>
            </a:r>
            <a:r>
              <a:rPr sz="1500" spc="-5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либо</a:t>
            </a:r>
            <a:r>
              <a:rPr sz="1500" spc="114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00" spc="-5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отклонении</a:t>
            </a:r>
            <a:endParaRPr sz="15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91638" y="6359138"/>
            <a:ext cx="2952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5400" lvl="0">
              <a:spcBef>
                <a:spcPts val="40"/>
              </a:spcBef>
            </a:pPr>
            <a:fld id="{81D60167-4931-47E6-BA6A-407CBD079E47}" type="slidenum">
              <a:rPr lang="ru-RU" sz="1200" smtClean="0">
                <a:solidFill>
                  <a:srgbClr val="FF0000"/>
                </a:solidFill>
                <a:latin typeface="Cambria"/>
              </a:rPr>
              <a:pPr marL="25400" lvl="0">
                <a:spcBef>
                  <a:spcPts val="40"/>
                </a:spcBef>
              </a:pPr>
              <a:t>5</a:t>
            </a:fld>
            <a:endParaRPr lang="ru-RU" sz="1200" dirty="0">
              <a:solidFill>
                <a:srgbClr val="FF0000"/>
              </a:solidFill>
              <a:latin typeface="Cambria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1628800"/>
            <a:ext cx="1872208" cy="280831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 sz="1200" dirty="0"/>
          </a:p>
          <a:p>
            <a:pPr algn="ctr" eaLnBrk="1" hangingPunct="1">
              <a:defRPr/>
            </a:pPr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Отчет об исполнении бюджета составляется в установленном порядке на основании сводной бюджетной отчетности соответствующих главных администраторов бюджетных средств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3438" y="3284538"/>
            <a:ext cx="1657350" cy="187325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Представление отчета об исполнении бюджета и сопутствующих материалов в Совет местного самоуправления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95736" y="4653136"/>
            <a:ext cx="2000264" cy="72008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 sz="1400" dirty="0"/>
          </a:p>
          <a:p>
            <a:pPr algn="ctr" eaLnBrk="1" hangingPunct="1"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1 апреля текущего финансового года</a:t>
            </a:r>
          </a:p>
        </p:txBody>
      </p:sp>
      <p:sp>
        <p:nvSpPr>
          <p:cNvPr id="10" name="Овал 9"/>
          <p:cNvSpPr/>
          <p:nvPr/>
        </p:nvSpPr>
        <p:spPr>
          <a:xfrm>
            <a:off x="179388" y="4365625"/>
            <a:ext cx="1871662" cy="129540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Составление отчета об исполнении бюджета за прошедший финансовый год</a:t>
            </a:r>
          </a:p>
        </p:txBody>
      </p:sp>
      <p:sp>
        <p:nvSpPr>
          <p:cNvPr id="11" name="Овал 10"/>
          <p:cNvSpPr/>
          <p:nvPr/>
        </p:nvSpPr>
        <p:spPr>
          <a:xfrm>
            <a:off x="4572000" y="2060848"/>
            <a:ext cx="1728192" cy="1512168"/>
          </a:xfrm>
          <a:prstGeom prst="ellipse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•До 1 мая текущего финансового года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2268538" y="2708275"/>
            <a:ext cx="2159000" cy="2016125"/>
          </a:xfrm>
          <a:prstGeom prst="ellipse">
            <a:avLst/>
          </a:prstGeom>
          <a:solidFill>
            <a:schemeClr val="accent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Представление отчета об исполнении бюджета в контрольно-счетный орган для осуществления внешней проверки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00034" y="1357298"/>
            <a:ext cx="7456342" cy="285752"/>
          </a:xfrm>
          <a:prstGeom prst="round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Этапы составления и утверждения отчета об исполнении </a:t>
            </a:r>
            <a:r>
              <a:rPr lang="ru-RU" sz="1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бюджета</a:t>
            </a:r>
            <a:r>
              <a:rPr lang="ru-RU" sz="16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1600" b="1" i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066800" y="152400"/>
            <a:ext cx="7882856" cy="1026352"/>
          </a:xfrm>
          <a:prstGeom prst="round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Составление и утверждение годового отчета об исполнении бюджета является важной формой контроля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за исполнением бюджета </a:t>
            </a:r>
          </a:p>
        </p:txBody>
      </p:sp>
      <p:sp>
        <p:nvSpPr>
          <p:cNvPr id="14" name="Выгнутая вниз стрелка 13"/>
          <p:cNvSpPr/>
          <p:nvPr/>
        </p:nvSpPr>
        <p:spPr>
          <a:xfrm rot="21430114">
            <a:off x="917705" y="5647448"/>
            <a:ext cx="2376264" cy="792088"/>
          </a:xfrm>
          <a:prstGeom prst="curvedUp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верх стрелка 14"/>
          <p:cNvSpPr/>
          <p:nvPr/>
        </p:nvSpPr>
        <p:spPr>
          <a:xfrm rot="20700375">
            <a:off x="3096412" y="1768275"/>
            <a:ext cx="2268026" cy="581248"/>
          </a:xfrm>
          <a:prstGeom prst="curved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932040" y="5705872"/>
            <a:ext cx="3168352" cy="1152128"/>
          </a:xfrm>
          <a:prstGeom prst="ellipse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96000" anchor="ctr"/>
          <a:lstStyle/>
          <a:p>
            <a:pPr eaLnBrk="1" hangingPunct="1">
              <a:defRPr/>
            </a:pPr>
            <a:endParaRPr lang="ru-RU" dirty="0"/>
          </a:p>
          <a:p>
            <a:pPr eaLnBrk="1" hangingPunct="1">
              <a:defRPr/>
            </a:pPr>
            <a:endParaRPr lang="ru-RU" sz="1100" dirty="0"/>
          </a:p>
          <a:p>
            <a:pPr algn="ctr" eaLnBrk="1" hangingPunct="1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Отчет об исполнении бюджета утверждается решением Совета местного самоуправления</a:t>
            </a:r>
          </a:p>
        </p:txBody>
      </p:sp>
      <p:sp>
        <p:nvSpPr>
          <p:cNvPr id="17" name="Овал 16"/>
          <p:cNvSpPr/>
          <p:nvPr/>
        </p:nvSpPr>
        <p:spPr>
          <a:xfrm>
            <a:off x="6300788" y="4429125"/>
            <a:ext cx="1943100" cy="1500188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Рассмотрение и утверждение отчета об  исполнении бюджета</a:t>
            </a:r>
          </a:p>
        </p:txBody>
      </p:sp>
      <p:sp>
        <p:nvSpPr>
          <p:cNvPr id="18" name="Выгнутая вверх стрелка 17"/>
          <p:cNvSpPr/>
          <p:nvPr/>
        </p:nvSpPr>
        <p:spPr>
          <a:xfrm rot="2740736">
            <a:off x="6147315" y="3510717"/>
            <a:ext cx="1630191" cy="460528"/>
          </a:xfrm>
          <a:prstGeom prst="curved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-152400" y="-76200"/>
            <a:ext cx="1295400" cy="1219200"/>
          </a:xfrm>
          <a:prstGeom prst="ellipse">
            <a:avLst/>
          </a:prstGeom>
          <a:blipFill dpi="0" rotWithShape="0">
            <a:blip r:embed="rId2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075944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38200" y="129666"/>
            <a:ext cx="8077199" cy="10534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" algn="ctr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ОСНОВНЫЕ</a:t>
            </a:r>
            <a:r>
              <a:rPr sz="2200" spc="3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200" spc="-1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ПАРАМЕТРЫ</a:t>
            </a:r>
            <a:r>
              <a:rPr lang="ru-RU" sz="2200" spc="-1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3810" algn="ctr">
              <a:lnSpc>
                <a:spcPct val="100000"/>
              </a:lnSpc>
              <a:spcBef>
                <a:spcPts val="95"/>
              </a:spcBef>
            </a:pPr>
            <a:r>
              <a:rPr sz="2200" spc="-1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СОЦИАЛЬНО-ЭКОНОМИЧЕСКОГО </a:t>
            </a:r>
            <a:r>
              <a:rPr sz="2200" spc="-2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РАЗВИТИЯ </a:t>
            </a:r>
            <a:r>
              <a:rPr sz="2200" spc="-2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ru-RU" sz="2200" spc="-2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3810" algn="ctr">
              <a:lnSpc>
                <a:spcPct val="100000"/>
              </a:lnSpc>
              <a:spcBef>
                <a:spcPts val="95"/>
              </a:spcBef>
            </a:pPr>
            <a:r>
              <a:rPr sz="2200" spc="-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ЗА </a:t>
            </a:r>
            <a:r>
              <a:rPr sz="2200" spc="-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2018-2019</a:t>
            </a:r>
            <a:r>
              <a:rPr sz="2200" spc="1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200" spc="-3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ГОДЫ</a:t>
            </a:r>
            <a:endParaRPr sz="22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7</a:t>
            </a:fld>
            <a:endParaRPr dirty="0"/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457200" y="2514600"/>
          <a:ext cx="8534400" cy="411826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38914"/>
                <a:gridCol w="1064961"/>
                <a:gridCol w="1030525"/>
              </a:tblGrid>
              <a:tr h="524353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900"/>
                        </a:spcBef>
                      </a:pPr>
                      <a:r>
                        <a:rPr sz="1600" spc="-1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Показатели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1143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0"/>
                        </a:spcBef>
                      </a:pPr>
                      <a:r>
                        <a:rPr sz="1600" spc="-5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  <a:r>
                        <a:rPr sz="1600" spc="-15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spc="-2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1143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900"/>
                        </a:spcBef>
                      </a:pPr>
                      <a:r>
                        <a:rPr sz="1600" spc="-5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  <a:r>
                        <a:rPr sz="1600" spc="-2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 год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1143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243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30"/>
                        </a:spcBef>
                      </a:pPr>
                      <a:r>
                        <a:rPr sz="1600" dirty="0">
                          <a:latin typeface="Arial" pitchFamily="34" charset="0"/>
                          <a:cs typeface="Arial" pitchFamily="34" charset="0"/>
                        </a:rPr>
                        <a:t>Численность населения, тыс.</a:t>
                      </a:r>
                      <a:r>
                        <a:rPr sz="1600" spc="-65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spc="-5" dirty="0">
                          <a:latin typeface="Arial" pitchFamily="34" charset="0"/>
                          <a:cs typeface="Arial" pitchFamily="34" charset="0"/>
                        </a:rPr>
                        <a:t>чел.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130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7D2DF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030"/>
                        </a:spcBef>
                      </a:pPr>
                      <a:r>
                        <a:rPr lang="ru-RU" sz="1600" spc="-5" dirty="0" smtClean="0">
                          <a:latin typeface="Arial" pitchFamily="34" charset="0"/>
                          <a:cs typeface="Arial" pitchFamily="34" charset="0"/>
                        </a:rPr>
                        <a:t>38,6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130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7D2DF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1030"/>
                        </a:spcBef>
                      </a:pPr>
                      <a:r>
                        <a:rPr lang="ru-RU" sz="1600" spc="-5" dirty="0" smtClean="0">
                          <a:latin typeface="Arial" pitchFamily="34" charset="0"/>
                          <a:cs typeface="Arial" pitchFamily="34" charset="0"/>
                        </a:rPr>
                        <a:t>38,3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130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7D2DF"/>
                    </a:solidFill>
                  </a:tcPr>
                </a:tc>
              </a:tr>
              <a:tr h="740217">
                <a:tc>
                  <a:txBody>
                    <a:bodyPr/>
                    <a:lstStyle/>
                    <a:p>
                      <a:pPr marL="299085" marR="292100" indent="-1270"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600" spc="-5" dirty="0">
                          <a:latin typeface="Arial" pitchFamily="34" charset="0"/>
                          <a:cs typeface="Arial" pitchFamily="34" charset="0"/>
                        </a:rPr>
                        <a:t>Объем отгруженных товаров собственного производства, </a:t>
                      </a:r>
                      <a:r>
                        <a:rPr sz="1600" spc="-10" dirty="0">
                          <a:latin typeface="Arial" pitchFamily="34" charset="0"/>
                          <a:cs typeface="Arial" pitchFamily="34" charset="0"/>
                        </a:rPr>
                        <a:t>работ </a:t>
                      </a:r>
                      <a:r>
                        <a:rPr sz="1600" dirty="0">
                          <a:latin typeface="Arial" pitchFamily="34" charset="0"/>
                          <a:cs typeface="Arial" pitchFamily="34" charset="0"/>
                        </a:rPr>
                        <a:t>и </a:t>
                      </a:r>
                      <a:r>
                        <a:rPr sz="1600" spc="-25" dirty="0">
                          <a:latin typeface="Arial" pitchFamily="34" charset="0"/>
                          <a:cs typeface="Arial" pitchFamily="34" charset="0"/>
                        </a:rPr>
                        <a:t>услуг,  </a:t>
                      </a:r>
                      <a:r>
                        <a:rPr sz="1600" dirty="0">
                          <a:latin typeface="Arial" pitchFamily="34" charset="0"/>
                          <a:cs typeface="Arial" pitchFamily="34" charset="0"/>
                        </a:rPr>
                        <a:t>выполненных </a:t>
                      </a:r>
                      <a:r>
                        <a:rPr sz="1600" spc="-5" dirty="0">
                          <a:latin typeface="Arial" pitchFamily="34" charset="0"/>
                          <a:cs typeface="Arial" pitchFamily="34" charset="0"/>
                        </a:rPr>
                        <a:t>собственными силами, </a:t>
                      </a:r>
                      <a:r>
                        <a:rPr sz="1600" dirty="0">
                          <a:latin typeface="Arial" pitchFamily="34" charset="0"/>
                          <a:cs typeface="Arial" pitchFamily="34" charset="0"/>
                        </a:rPr>
                        <a:t>в обрабатывающих </a:t>
                      </a:r>
                      <a:r>
                        <a:rPr sz="1600" spc="-5" dirty="0">
                          <a:latin typeface="Arial" pitchFamily="34" charset="0"/>
                          <a:cs typeface="Arial" pitchFamily="34" charset="0"/>
                        </a:rPr>
                        <a:t>производствах,  </a:t>
                      </a:r>
                      <a:r>
                        <a:rPr sz="1600" dirty="0">
                          <a:latin typeface="Arial" pitchFamily="34" charset="0"/>
                          <a:cs typeface="Arial" pitchFamily="34" charset="0"/>
                        </a:rPr>
                        <a:t>млн.</a:t>
                      </a:r>
                      <a:r>
                        <a:rPr sz="1600" spc="-15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spc="-5" dirty="0">
                          <a:latin typeface="Arial" pitchFamily="34" charset="0"/>
                          <a:cs typeface="Arial" pitchFamily="34" charset="0"/>
                        </a:rPr>
                        <a:t>рублей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CEA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2 345,2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CEA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3 447,4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CEAEF"/>
                    </a:solidFill>
                  </a:tcPr>
                </a:tc>
              </a:tr>
              <a:tr h="5243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600" spc="-5" dirty="0">
                          <a:latin typeface="Arial" pitchFamily="34" charset="0"/>
                          <a:cs typeface="Arial" pitchFamily="34" charset="0"/>
                        </a:rPr>
                        <a:t>Индекс потребительских </a:t>
                      </a:r>
                      <a:r>
                        <a:rPr sz="1600" dirty="0">
                          <a:latin typeface="Arial" pitchFamily="34" charset="0"/>
                          <a:cs typeface="Arial" pitchFamily="34" charset="0"/>
                        </a:rPr>
                        <a:t>цен,</a:t>
                      </a:r>
                      <a:r>
                        <a:rPr sz="1600" spc="-3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</a:p>
                  </a:txBody>
                  <a:tcPr marL="0" marR="0" marT="131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7D2DF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600" dirty="0" smtClean="0">
                          <a:latin typeface="Arial" pitchFamily="34" charset="0"/>
                          <a:cs typeface="Arial" pitchFamily="34" charset="0"/>
                        </a:rPr>
                        <a:t>103,</a:t>
                      </a: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131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7D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103,7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131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7D2DF"/>
                    </a:solidFill>
                  </a:tcPr>
                </a:tc>
              </a:tr>
              <a:tr h="524353">
                <a:tc>
                  <a:txBody>
                    <a:bodyPr/>
                    <a:lstStyle/>
                    <a:p>
                      <a:pPr marL="2319020" marR="176530" indent="-213614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600" dirty="0">
                          <a:latin typeface="Arial" pitchFamily="34" charset="0"/>
                          <a:cs typeface="Arial" pitchFamily="34" charset="0"/>
                        </a:rPr>
                        <a:t>Численность </a:t>
                      </a:r>
                      <a:r>
                        <a:rPr sz="1600" spc="-5" dirty="0">
                          <a:latin typeface="Arial" pitchFamily="34" charset="0"/>
                          <a:cs typeface="Arial" pitchFamily="34" charset="0"/>
                        </a:rPr>
                        <a:t>безработных, зарегистрированных </a:t>
                      </a:r>
                      <a:r>
                        <a:rPr sz="1600" dirty="0">
                          <a:latin typeface="Arial" pitchFamily="34" charset="0"/>
                          <a:cs typeface="Arial" pitchFamily="34" charset="0"/>
                        </a:rPr>
                        <a:t>в </a:t>
                      </a:r>
                      <a:r>
                        <a:rPr sz="1600" spc="-5" dirty="0">
                          <a:latin typeface="Arial" pitchFamily="34" charset="0"/>
                          <a:cs typeface="Arial" pitchFamily="34" charset="0"/>
                        </a:rPr>
                        <a:t>органах </a:t>
                      </a:r>
                      <a:r>
                        <a:rPr sz="1600" spc="-10" dirty="0">
                          <a:latin typeface="Arial" pitchFamily="34" charset="0"/>
                          <a:cs typeface="Arial" pitchFamily="34" charset="0"/>
                        </a:rPr>
                        <a:t>государственной  </a:t>
                      </a:r>
                      <a:r>
                        <a:rPr sz="1600" dirty="0">
                          <a:latin typeface="Arial" pitchFamily="34" charset="0"/>
                          <a:cs typeface="Arial" pitchFamily="34" charset="0"/>
                        </a:rPr>
                        <a:t>службы </a:t>
                      </a:r>
                      <a:r>
                        <a:rPr sz="1600" spc="-5" dirty="0">
                          <a:latin typeface="Arial" pitchFamily="34" charset="0"/>
                          <a:cs typeface="Arial" pitchFamily="34" charset="0"/>
                        </a:rPr>
                        <a:t>занятости,</a:t>
                      </a:r>
                      <a:r>
                        <a:rPr sz="1600" spc="-6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spc="-5" dirty="0">
                          <a:latin typeface="Arial" pitchFamily="34" charset="0"/>
                          <a:cs typeface="Arial" pitchFamily="34" charset="0"/>
                        </a:rPr>
                        <a:t>чел.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CEAEF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600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44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131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CEAEF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163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131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CEAEF"/>
                    </a:solidFill>
                  </a:tcPr>
                </a:tc>
              </a:tr>
              <a:tr h="524215">
                <a:tc>
                  <a:txBody>
                    <a:bodyPr/>
                    <a:lstStyle/>
                    <a:p>
                      <a:pPr marL="2099310" marR="560705" indent="-1530985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600" dirty="0">
                          <a:latin typeface="Arial" pitchFamily="34" charset="0"/>
                          <a:cs typeface="Arial" pitchFamily="34" charset="0"/>
                        </a:rPr>
                        <a:t>Среднемесячная </a:t>
                      </a:r>
                      <a:r>
                        <a:rPr sz="1600" spc="-5" dirty="0">
                          <a:latin typeface="Arial" pitchFamily="34" charset="0"/>
                          <a:cs typeface="Arial" pitchFamily="34" charset="0"/>
                        </a:rPr>
                        <a:t>заработная </a:t>
                      </a:r>
                      <a:r>
                        <a:rPr sz="1600" spc="-5" dirty="0" err="1">
                          <a:latin typeface="Arial" pitchFamily="34" charset="0"/>
                          <a:cs typeface="Arial" pitchFamily="34" charset="0"/>
                        </a:rPr>
                        <a:t>плата</a:t>
                      </a:r>
                      <a:r>
                        <a:rPr sz="1600" spc="-5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spc="-10" dirty="0" err="1" smtClean="0">
                          <a:latin typeface="Arial" pitchFamily="34" charset="0"/>
                          <a:cs typeface="Arial" pitchFamily="34" charset="0"/>
                        </a:rPr>
                        <a:t>работников</a:t>
                      </a:r>
                      <a:r>
                        <a:rPr lang="ru-RU" sz="1600" spc="-1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600" spc="-10" dirty="0" smtClean="0"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r>
                        <a:rPr sz="1600" spc="-5" dirty="0" err="1" smtClean="0">
                          <a:latin typeface="Arial" pitchFamily="34" charset="0"/>
                          <a:cs typeface="Arial" pitchFamily="34" charset="0"/>
                        </a:rPr>
                        <a:t>рупных</a:t>
                      </a:r>
                      <a:r>
                        <a:rPr sz="1600" spc="-5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Arial" pitchFamily="34" charset="0"/>
                          <a:cs typeface="Arial" pitchFamily="34" charset="0"/>
                        </a:rPr>
                        <a:t>и </a:t>
                      </a:r>
                      <a:r>
                        <a:rPr sz="1600" dirty="0" err="1" smtClean="0">
                          <a:latin typeface="Arial" pitchFamily="34" charset="0"/>
                          <a:cs typeface="Arial" pitchFamily="34" charset="0"/>
                        </a:rPr>
                        <a:t>средних</a:t>
                      </a: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 err="1" smtClean="0">
                          <a:latin typeface="Arial" pitchFamily="34" charset="0"/>
                          <a:cs typeface="Arial" pitchFamily="34" charset="0"/>
                        </a:rPr>
                        <a:t>предприятий</a:t>
                      </a: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sz="1600" spc="-5" dirty="0" err="1" smtClean="0">
                          <a:latin typeface="Arial" pitchFamily="34" charset="0"/>
                          <a:cs typeface="Arial" pitchFamily="34" charset="0"/>
                        </a:rPr>
                        <a:t>рублей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7D2DF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21 578,2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131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7D2DF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23 449,8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131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7D2DF"/>
                    </a:solidFill>
                  </a:tcPr>
                </a:tc>
              </a:tr>
              <a:tr h="5243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600" dirty="0">
                          <a:latin typeface="Arial" pitchFamily="34" charset="0"/>
                          <a:cs typeface="Arial" pitchFamily="34" charset="0"/>
                        </a:rPr>
                        <a:t>Величина </a:t>
                      </a:r>
                      <a:r>
                        <a:rPr sz="1600" spc="-5" dirty="0">
                          <a:latin typeface="Arial" pitchFamily="34" charset="0"/>
                          <a:cs typeface="Arial" pitchFamily="34" charset="0"/>
                        </a:rPr>
                        <a:t>прожиточного </a:t>
                      </a:r>
                      <a:r>
                        <a:rPr sz="1600" dirty="0">
                          <a:latin typeface="Arial" pitchFamily="34" charset="0"/>
                          <a:cs typeface="Arial" pitchFamily="34" charset="0"/>
                        </a:rPr>
                        <a:t>минимума (в </a:t>
                      </a:r>
                      <a:r>
                        <a:rPr sz="1600" spc="-5" dirty="0">
                          <a:latin typeface="Arial" pitchFamily="34" charset="0"/>
                          <a:cs typeface="Arial" pitchFamily="34" charset="0"/>
                        </a:rPr>
                        <a:t>среднем </a:t>
                      </a:r>
                      <a:r>
                        <a:rPr sz="1600" dirty="0">
                          <a:latin typeface="Arial" pitchFamily="34" charset="0"/>
                          <a:cs typeface="Arial" pitchFamily="34" charset="0"/>
                        </a:rPr>
                        <a:t>на </a:t>
                      </a:r>
                      <a:r>
                        <a:rPr sz="1600" spc="-5" dirty="0">
                          <a:latin typeface="Arial" pitchFamily="34" charset="0"/>
                          <a:cs typeface="Arial" pitchFamily="34" charset="0"/>
                        </a:rPr>
                        <a:t>душу</a:t>
                      </a:r>
                      <a:r>
                        <a:rPr sz="1600" spc="-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Arial" pitchFamily="34" charset="0"/>
                          <a:cs typeface="Arial" pitchFamily="34" charset="0"/>
                        </a:rPr>
                        <a:t>населения),</a:t>
                      </a: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Arial" pitchFamily="34" charset="0"/>
                          <a:cs typeface="Arial" pitchFamily="34" charset="0"/>
                        </a:rPr>
                        <a:t>рублей </a:t>
                      </a:r>
                      <a:r>
                        <a:rPr sz="1600" dirty="0"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r>
                        <a:rPr sz="1600" spc="5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Arial" pitchFamily="34" charset="0"/>
                          <a:cs typeface="Arial" pitchFamily="34" charset="0"/>
                        </a:rPr>
                        <a:t>месяц</a:t>
                      </a: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CEAEF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10 632,5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131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CEAEF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11 575,8</a:t>
                      </a:r>
                      <a:endParaRPr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131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CEAEF"/>
                    </a:solidFill>
                  </a:tcPr>
                </a:tc>
              </a:tr>
            </a:tbl>
          </a:graphicData>
        </a:graphic>
      </p:graphicFrame>
      <p:sp>
        <p:nvSpPr>
          <p:cNvPr id="11" name="Овал 10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12" name="Прямоугольник 11"/>
          <p:cNvSpPr/>
          <p:nvPr/>
        </p:nvSpPr>
        <p:spPr>
          <a:xfrm>
            <a:off x="457200" y="1295400"/>
            <a:ext cx="8534400" cy="1143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78000" algn="just"/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Важнейшим показателем экономического развития Майского муниципального района является объем отгруженных товаров, работ и услуг, выполненных собственными силами, который характеризует конечный результат производственной деятельности всех субъектов экономики за год.</a:t>
            </a:r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075944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828800" y="304800"/>
            <a:ext cx="6096507" cy="35073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ОСНОВНЫЕ </a:t>
            </a:r>
            <a:r>
              <a:rPr sz="2200" spc="-2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ХАРАКТЕРИСТИКИ</a:t>
            </a:r>
            <a:r>
              <a:rPr sz="2200" spc="4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200" spc="-4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БЮДЖЕТА</a:t>
            </a:r>
            <a:endParaRPr sz="22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39495" y="2205227"/>
            <a:ext cx="1156716" cy="7299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39495" y="1196339"/>
            <a:ext cx="1132332" cy="850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99644" y="3793235"/>
            <a:ext cx="1714500" cy="5730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267711" y="3933444"/>
            <a:ext cx="1071372" cy="42367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96595" y="4293108"/>
            <a:ext cx="1722120" cy="50749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36549" y="4360290"/>
            <a:ext cx="104330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001F5F"/>
                </a:solidFill>
                <a:latin typeface="Cambria"/>
                <a:cs typeface="Cambria"/>
              </a:rPr>
              <a:t>Д</a:t>
            </a:r>
            <a:r>
              <a:rPr sz="2200" b="1" spc="-50" dirty="0">
                <a:solidFill>
                  <a:srgbClr val="001F5F"/>
                </a:solidFill>
                <a:latin typeface="Cambria"/>
                <a:cs typeface="Cambria"/>
              </a:rPr>
              <a:t>о</a:t>
            </a:r>
            <a:r>
              <a:rPr sz="2200" b="1" spc="-70" dirty="0">
                <a:solidFill>
                  <a:srgbClr val="001F5F"/>
                </a:solidFill>
                <a:latin typeface="Cambria"/>
                <a:cs typeface="Cambria"/>
              </a:rPr>
              <a:t>х</a:t>
            </a:r>
            <a:r>
              <a:rPr sz="2200" b="1" spc="-120" dirty="0">
                <a:solidFill>
                  <a:srgbClr val="001F5F"/>
                </a:solidFill>
                <a:latin typeface="Cambria"/>
                <a:cs typeface="Cambria"/>
              </a:rPr>
              <a:t>о</a:t>
            </a:r>
            <a:r>
              <a:rPr sz="2200" b="1" spc="-5" dirty="0">
                <a:solidFill>
                  <a:srgbClr val="001F5F"/>
                </a:solidFill>
                <a:latin typeface="Cambria"/>
                <a:cs typeface="Cambria"/>
              </a:rPr>
              <a:t>ды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253995" y="4288535"/>
            <a:ext cx="1150620" cy="4358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408682" y="4368165"/>
            <a:ext cx="84074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0" dirty="0">
                <a:solidFill>
                  <a:srgbClr val="001F5F"/>
                </a:solidFill>
                <a:latin typeface="Cambria"/>
                <a:cs typeface="Cambria"/>
              </a:rPr>
              <a:t>Расходы</a:t>
            </a:r>
            <a:endParaRPr sz="1600">
              <a:latin typeface="Cambria"/>
              <a:cs typeface="Cambri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960245" y="4184980"/>
            <a:ext cx="26670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1" dirty="0">
                <a:solidFill>
                  <a:srgbClr val="FFFF00"/>
                </a:solidFill>
                <a:latin typeface="Tahoma"/>
                <a:cs typeface="Tahoma"/>
              </a:rPr>
              <a:t>-</a:t>
            </a:r>
            <a:endParaRPr sz="4400" dirty="0">
              <a:solidFill>
                <a:srgbClr val="FFFF00"/>
              </a:solidFill>
              <a:latin typeface="Tahoma"/>
              <a:cs typeface="Tahoma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992879" y="4000500"/>
            <a:ext cx="5007864" cy="102108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355338" y="4067047"/>
            <a:ext cx="4281805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20" dirty="0">
                <a:solidFill>
                  <a:srgbClr val="001F5F"/>
                </a:solidFill>
                <a:latin typeface="Cambria"/>
                <a:cs typeface="Cambria"/>
              </a:rPr>
              <a:t>ПРОФИЦИТ– </a:t>
            </a:r>
            <a:r>
              <a:rPr sz="1400" b="1" spc="-5" dirty="0">
                <a:solidFill>
                  <a:srgbClr val="001F5F"/>
                </a:solidFill>
                <a:latin typeface="Cambria"/>
                <a:cs typeface="Cambria"/>
              </a:rPr>
              <a:t>превышение </a:t>
            </a:r>
            <a:r>
              <a:rPr sz="1400" b="1" spc="-20" dirty="0">
                <a:solidFill>
                  <a:srgbClr val="001F5F"/>
                </a:solidFill>
                <a:latin typeface="Cambria"/>
                <a:cs typeface="Cambria"/>
              </a:rPr>
              <a:t>доходов </a:t>
            </a:r>
            <a:r>
              <a:rPr sz="1400" b="1" spc="-5" dirty="0">
                <a:solidFill>
                  <a:srgbClr val="001F5F"/>
                </a:solidFill>
                <a:latin typeface="Cambria"/>
                <a:cs typeface="Cambria"/>
              </a:rPr>
              <a:t>над </a:t>
            </a:r>
            <a:r>
              <a:rPr sz="1400" b="1" spc="-15" dirty="0">
                <a:solidFill>
                  <a:srgbClr val="001F5F"/>
                </a:solidFill>
                <a:latin typeface="Cambria"/>
                <a:cs typeface="Cambria"/>
              </a:rPr>
              <a:t>расходами  </a:t>
            </a:r>
            <a:r>
              <a:rPr sz="1400" b="1" spc="-5" dirty="0">
                <a:solidFill>
                  <a:srgbClr val="001F5F"/>
                </a:solidFill>
                <a:latin typeface="Cambria"/>
                <a:cs typeface="Cambria"/>
              </a:rPr>
              <a:t>образует положительный остаток </a:t>
            </a:r>
            <a:r>
              <a:rPr sz="1400" b="1" spc="-15" dirty="0">
                <a:solidFill>
                  <a:srgbClr val="001F5F"/>
                </a:solidFill>
                <a:latin typeface="Cambria"/>
                <a:cs typeface="Cambria"/>
              </a:rPr>
              <a:t>бюджета  </a:t>
            </a:r>
            <a:r>
              <a:rPr sz="1400" b="1" spc="-5" dirty="0">
                <a:solidFill>
                  <a:srgbClr val="001F5F"/>
                </a:solidFill>
                <a:latin typeface="Cambria"/>
                <a:cs typeface="Cambria"/>
              </a:rPr>
              <a:t>(принимается решение, как их </a:t>
            </a:r>
            <a:r>
              <a:rPr sz="1400" b="1" dirty="0">
                <a:solidFill>
                  <a:srgbClr val="001F5F"/>
                </a:solidFill>
                <a:latin typeface="Cambria"/>
                <a:cs typeface="Cambria"/>
              </a:rPr>
              <a:t>использовать:  </a:t>
            </a:r>
            <a:r>
              <a:rPr sz="1400" b="1" spc="-5" dirty="0">
                <a:solidFill>
                  <a:srgbClr val="001F5F"/>
                </a:solidFill>
                <a:latin typeface="Cambria"/>
                <a:cs typeface="Cambria"/>
              </a:rPr>
              <a:t>накапливать резервы, погашать </a:t>
            </a:r>
            <a:r>
              <a:rPr sz="1400" b="1" dirty="0">
                <a:solidFill>
                  <a:srgbClr val="001F5F"/>
                </a:solidFill>
                <a:latin typeface="Cambria"/>
                <a:cs typeface="Cambria"/>
              </a:rPr>
              <a:t>долги и</a:t>
            </a:r>
            <a:r>
              <a:rPr sz="1400" b="1" spc="-9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400" b="1" spc="-25" dirty="0">
                <a:solidFill>
                  <a:srgbClr val="001F5F"/>
                </a:solidFill>
                <a:latin typeface="Cambria"/>
                <a:cs typeface="Cambria"/>
              </a:rPr>
              <a:t>т.д.)</a:t>
            </a:r>
            <a:endParaRPr sz="1400">
              <a:latin typeface="Cambria"/>
              <a:cs typeface="Cambria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81000" y="5029200"/>
            <a:ext cx="1071372" cy="50139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32231" y="5512308"/>
            <a:ext cx="1150620" cy="43738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522528" y="5593181"/>
            <a:ext cx="76771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001F5F"/>
                </a:solidFill>
                <a:latin typeface="Cambria"/>
                <a:cs typeface="Cambria"/>
              </a:rPr>
              <a:t>Д</a:t>
            </a:r>
            <a:r>
              <a:rPr sz="1600" b="1" spc="-30" dirty="0">
                <a:solidFill>
                  <a:srgbClr val="001F5F"/>
                </a:solidFill>
                <a:latin typeface="Cambria"/>
                <a:cs typeface="Cambria"/>
              </a:rPr>
              <a:t>о</a:t>
            </a:r>
            <a:r>
              <a:rPr sz="1600" b="1" spc="-40" dirty="0">
                <a:solidFill>
                  <a:srgbClr val="001F5F"/>
                </a:solidFill>
                <a:latin typeface="Cambria"/>
                <a:cs typeface="Cambria"/>
              </a:rPr>
              <a:t>х</a:t>
            </a:r>
            <a:r>
              <a:rPr sz="1600" b="1" spc="-75" dirty="0">
                <a:solidFill>
                  <a:srgbClr val="001F5F"/>
                </a:solidFill>
                <a:latin typeface="Cambria"/>
                <a:cs typeface="Cambria"/>
              </a:rPr>
              <a:t>о</a:t>
            </a:r>
            <a:r>
              <a:rPr sz="1600" b="1" spc="-15" dirty="0">
                <a:solidFill>
                  <a:srgbClr val="001F5F"/>
                </a:solidFill>
                <a:latin typeface="Cambria"/>
                <a:cs typeface="Cambria"/>
              </a:rPr>
              <a:t>д</a:t>
            </a:r>
            <a:r>
              <a:rPr sz="1600" b="1" spc="-5" dirty="0">
                <a:solidFill>
                  <a:srgbClr val="001F5F"/>
                </a:solidFill>
                <a:latin typeface="Cambria"/>
                <a:cs typeface="Cambria"/>
              </a:rPr>
              <a:t>ы</a:t>
            </a:r>
            <a:endParaRPr sz="1600">
              <a:latin typeface="Cambria"/>
              <a:cs typeface="Cambri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524127" y="5333796"/>
            <a:ext cx="26670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b="1" dirty="0">
                <a:solidFill>
                  <a:srgbClr val="FFFF00"/>
                </a:solidFill>
                <a:latin typeface="Tahoma"/>
                <a:cs typeface="Tahoma"/>
              </a:rPr>
              <a:t>-</a:t>
            </a:r>
            <a:endParaRPr sz="4400" dirty="0">
              <a:solidFill>
                <a:srgbClr val="FFFF00"/>
              </a:solidFill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480308" y="4185869"/>
            <a:ext cx="499745" cy="17170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solidFill>
                  <a:srgbClr val="FFFF00"/>
                </a:solidFill>
                <a:latin typeface="Tahoma"/>
                <a:cs typeface="Tahoma"/>
              </a:rPr>
              <a:t>=</a:t>
            </a:r>
            <a:endParaRPr sz="4000" dirty="0">
              <a:solidFill>
                <a:srgbClr val="FFFF00"/>
              </a:solidFill>
              <a:latin typeface="Tahoma"/>
              <a:cs typeface="Tahoma"/>
            </a:endParaRPr>
          </a:p>
          <a:p>
            <a:pPr marL="71120">
              <a:lnSpc>
                <a:spcPct val="100000"/>
              </a:lnSpc>
              <a:spcBef>
                <a:spcPts val="3720"/>
              </a:spcBef>
            </a:pPr>
            <a:r>
              <a:rPr sz="4000" b="1" spc="-5" dirty="0">
                <a:solidFill>
                  <a:srgbClr val="FFFF00"/>
                </a:solidFill>
                <a:latin typeface="Tahoma"/>
                <a:cs typeface="Tahoma"/>
              </a:rPr>
              <a:t>=</a:t>
            </a:r>
            <a:endParaRPr sz="4000" dirty="0">
              <a:solidFill>
                <a:srgbClr val="FFFF00"/>
              </a:solidFill>
              <a:latin typeface="Tahoma"/>
              <a:cs typeface="Tahoma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992879" y="5225796"/>
            <a:ext cx="5007864" cy="95859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129532" y="5260975"/>
            <a:ext cx="4733925" cy="880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635" algn="ctr">
              <a:lnSpc>
                <a:spcPct val="100000"/>
              </a:lnSpc>
              <a:spcBef>
                <a:spcPts val="100"/>
              </a:spcBef>
            </a:pPr>
            <a:r>
              <a:rPr sz="1400" b="1" spc="-20" dirty="0">
                <a:solidFill>
                  <a:srgbClr val="001F5F"/>
                </a:solidFill>
                <a:latin typeface="Cambria"/>
                <a:cs typeface="Cambria"/>
              </a:rPr>
              <a:t>ДЕФИЦИТ– </a:t>
            </a:r>
            <a:r>
              <a:rPr sz="1400" b="1" spc="-5" dirty="0">
                <a:solidFill>
                  <a:srgbClr val="001F5F"/>
                </a:solidFill>
                <a:latin typeface="Cambria"/>
                <a:cs typeface="Cambria"/>
              </a:rPr>
              <a:t>превышение </a:t>
            </a:r>
            <a:r>
              <a:rPr sz="1400" b="1" spc="-15" dirty="0">
                <a:solidFill>
                  <a:srgbClr val="001F5F"/>
                </a:solidFill>
                <a:latin typeface="Cambria"/>
                <a:cs typeface="Cambria"/>
              </a:rPr>
              <a:t>расходов </a:t>
            </a:r>
            <a:r>
              <a:rPr sz="1400" b="1" spc="-5" dirty="0">
                <a:solidFill>
                  <a:srgbClr val="001F5F"/>
                </a:solidFill>
                <a:latin typeface="Cambria"/>
                <a:cs typeface="Cambria"/>
              </a:rPr>
              <a:t>над </a:t>
            </a:r>
            <a:r>
              <a:rPr sz="1400" b="1" spc="-20" dirty="0">
                <a:solidFill>
                  <a:srgbClr val="001F5F"/>
                </a:solidFill>
                <a:latin typeface="Cambria"/>
                <a:cs typeface="Cambria"/>
              </a:rPr>
              <a:t>доходами  </a:t>
            </a:r>
            <a:r>
              <a:rPr sz="1400" b="1" spc="-5" dirty="0">
                <a:solidFill>
                  <a:srgbClr val="001F5F"/>
                </a:solidFill>
                <a:latin typeface="Cambria"/>
                <a:cs typeface="Cambria"/>
              </a:rPr>
              <a:t>(принимается решение </a:t>
            </a:r>
            <a:r>
              <a:rPr sz="1400" b="1" dirty="0">
                <a:solidFill>
                  <a:srgbClr val="001F5F"/>
                </a:solidFill>
                <a:latin typeface="Cambria"/>
                <a:cs typeface="Cambria"/>
              </a:rPr>
              <a:t>об использовании </a:t>
            </a:r>
            <a:r>
              <a:rPr sz="1400" b="1" spc="-5" dirty="0">
                <a:solidFill>
                  <a:srgbClr val="001F5F"/>
                </a:solidFill>
                <a:latin typeface="Cambria"/>
                <a:cs typeface="Cambria"/>
              </a:rPr>
              <a:t>источников  </a:t>
            </a:r>
            <a:r>
              <a:rPr sz="1400" b="1" dirty="0">
                <a:solidFill>
                  <a:srgbClr val="001F5F"/>
                </a:solidFill>
                <a:latin typeface="Cambria"/>
                <a:cs typeface="Cambria"/>
              </a:rPr>
              <a:t>финансирования дефицита: </a:t>
            </a:r>
            <a:r>
              <a:rPr sz="1400" b="1" spc="-5" dirty="0">
                <a:solidFill>
                  <a:srgbClr val="001F5F"/>
                </a:solidFill>
                <a:latin typeface="Cambria"/>
                <a:cs typeface="Cambria"/>
              </a:rPr>
              <a:t>использовать</a:t>
            </a:r>
            <a:r>
              <a:rPr sz="1400" b="1" spc="-8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400" b="1" spc="-5" dirty="0">
                <a:solidFill>
                  <a:srgbClr val="001F5F"/>
                </a:solidFill>
                <a:latin typeface="Cambria"/>
                <a:cs typeface="Cambria"/>
              </a:rPr>
              <a:t>имеющиеся  </a:t>
            </a:r>
            <a:r>
              <a:rPr sz="1400" b="1" spc="-10" dirty="0">
                <a:solidFill>
                  <a:srgbClr val="001F5F"/>
                </a:solidFill>
                <a:latin typeface="Cambria"/>
                <a:cs typeface="Cambria"/>
              </a:rPr>
              <a:t>накопления, </a:t>
            </a:r>
            <a:r>
              <a:rPr sz="1400" b="1" dirty="0">
                <a:solidFill>
                  <a:srgbClr val="001F5F"/>
                </a:solidFill>
                <a:latin typeface="Cambria"/>
                <a:cs typeface="Cambria"/>
              </a:rPr>
              <a:t>остатки, взять в</a:t>
            </a:r>
            <a:r>
              <a:rPr sz="1400" b="1" spc="-7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400" b="1" dirty="0">
                <a:solidFill>
                  <a:srgbClr val="001F5F"/>
                </a:solidFill>
                <a:latin typeface="Cambria"/>
                <a:cs typeface="Cambria"/>
              </a:rPr>
              <a:t>долг)</a:t>
            </a:r>
            <a:endParaRPr sz="1400">
              <a:latin typeface="Cambria"/>
              <a:cs typeface="Cambria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1828800" y="4800600"/>
            <a:ext cx="1714500" cy="64617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831848" y="5440679"/>
            <a:ext cx="1722120" cy="50901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2120645" y="5508752"/>
            <a:ext cx="114490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spc="-40" dirty="0">
                <a:solidFill>
                  <a:srgbClr val="001F5F"/>
                </a:solidFill>
                <a:latin typeface="Cambria"/>
                <a:cs typeface="Cambria"/>
              </a:rPr>
              <a:t>Расходы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75260" y="3137916"/>
            <a:ext cx="8793480" cy="64922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805078" y="1151889"/>
            <a:ext cx="8260080" cy="25323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121410">
              <a:lnSpc>
                <a:spcPct val="100000"/>
              </a:lnSpc>
              <a:spcBef>
                <a:spcPts val="105"/>
              </a:spcBef>
            </a:pPr>
            <a:r>
              <a:rPr sz="1400" u="heavy" spc="-350" dirty="0">
                <a:solidFill>
                  <a:srgbClr val="622422"/>
                </a:solidFill>
                <a:uFill>
                  <a:solidFill>
                    <a:srgbClr val="622422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400" b="1" u="heavy" spc="-45" dirty="0">
                <a:solidFill>
                  <a:schemeClr val="bg1"/>
                </a:solidFill>
                <a:uFill>
                  <a:solidFill>
                    <a:srgbClr val="622422"/>
                  </a:solidFill>
                </a:uFill>
                <a:latin typeface="Times New Roman"/>
                <a:cs typeface="Times New Roman"/>
              </a:rPr>
              <a:t>ДОХОДЫ</a:t>
            </a:r>
            <a:r>
              <a:rPr sz="1400" b="1" spc="-45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chemeClr val="bg1"/>
                </a:solidFill>
                <a:latin typeface="Times New Roman"/>
                <a:cs typeface="Times New Roman"/>
              </a:rPr>
              <a:t>бюджета</a:t>
            </a:r>
            <a:r>
              <a:rPr sz="1400" spc="4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chemeClr val="bg1"/>
                </a:solidFill>
                <a:latin typeface="Times New Roman"/>
                <a:cs typeface="Times New Roman"/>
              </a:rPr>
              <a:t>бывают:</a:t>
            </a:r>
            <a:endParaRPr sz="1400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1122045">
              <a:lnSpc>
                <a:spcPct val="100000"/>
              </a:lnSpc>
            </a:pPr>
            <a:r>
              <a:rPr sz="1400" b="1" spc="-5" dirty="0">
                <a:solidFill>
                  <a:schemeClr val="bg1"/>
                </a:solidFill>
                <a:latin typeface="Times New Roman"/>
                <a:cs typeface="Times New Roman"/>
              </a:rPr>
              <a:t>собственные </a:t>
            </a:r>
            <a:r>
              <a:rPr sz="1400" dirty="0">
                <a:solidFill>
                  <a:schemeClr val="bg1"/>
                </a:solidFill>
                <a:latin typeface="Times New Roman"/>
                <a:cs typeface="Times New Roman"/>
              </a:rPr>
              <a:t>- </a:t>
            </a:r>
            <a:r>
              <a:rPr sz="1400" spc="-5" dirty="0">
                <a:solidFill>
                  <a:schemeClr val="bg1"/>
                </a:solidFill>
                <a:latin typeface="Times New Roman"/>
                <a:cs typeface="Times New Roman"/>
              </a:rPr>
              <a:t>налоговые </a:t>
            </a:r>
            <a:r>
              <a:rPr sz="1400" dirty="0">
                <a:solidFill>
                  <a:schemeClr val="bg1"/>
                </a:solidFill>
                <a:latin typeface="Times New Roman"/>
                <a:cs typeface="Times New Roman"/>
              </a:rPr>
              <a:t>и </a:t>
            </a:r>
            <a:r>
              <a:rPr sz="1400" spc="-5" dirty="0">
                <a:solidFill>
                  <a:schemeClr val="bg1"/>
                </a:solidFill>
                <a:latin typeface="Times New Roman"/>
                <a:cs typeface="Times New Roman"/>
              </a:rPr>
              <a:t>неналоговые</a:t>
            </a:r>
            <a:r>
              <a:rPr sz="1400" spc="-8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chemeClr val="bg1"/>
                </a:solidFill>
                <a:latin typeface="Times New Roman"/>
                <a:cs typeface="Times New Roman"/>
              </a:rPr>
              <a:t>доходы;</a:t>
            </a:r>
            <a:endParaRPr sz="1400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1122045" marR="464820">
              <a:lnSpc>
                <a:spcPct val="100000"/>
              </a:lnSpc>
            </a:pPr>
            <a:r>
              <a:rPr sz="1400" b="1" spc="-10" dirty="0">
                <a:solidFill>
                  <a:schemeClr val="bg1"/>
                </a:solidFill>
                <a:latin typeface="Times New Roman"/>
                <a:cs typeface="Times New Roman"/>
              </a:rPr>
              <a:t>безвозмездные </a:t>
            </a:r>
            <a:r>
              <a:rPr sz="1400" b="1" spc="-5" dirty="0">
                <a:solidFill>
                  <a:schemeClr val="bg1"/>
                </a:solidFill>
                <a:latin typeface="Times New Roman"/>
                <a:cs typeface="Times New Roman"/>
              </a:rPr>
              <a:t>поступления </a:t>
            </a:r>
            <a:r>
              <a:rPr sz="1400" b="1" spc="-10" dirty="0">
                <a:solidFill>
                  <a:schemeClr val="bg1"/>
                </a:solidFill>
                <a:latin typeface="Times New Roman"/>
                <a:cs typeface="Times New Roman"/>
              </a:rPr>
              <a:t>от других </a:t>
            </a:r>
            <a:r>
              <a:rPr sz="1400" b="1" spc="-25" dirty="0">
                <a:solidFill>
                  <a:schemeClr val="bg1"/>
                </a:solidFill>
                <a:latin typeface="Times New Roman"/>
                <a:cs typeface="Times New Roman"/>
              </a:rPr>
              <a:t>бюджетов </a:t>
            </a:r>
            <a:r>
              <a:rPr sz="1400" b="1" spc="-15" dirty="0">
                <a:solidFill>
                  <a:schemeClr val="bg1"/>
                </a:solidFill>
                <a:latin typeface="Times New Roman"/>
                <a:cs typeface="Times New Roman"/>
              </a:rPr>
              <a:t>бюджетной </a:t>
            </a:r>
            <a:r>
              <a:rPr sz="1400" b="1" dirty="0">
                <a:solidFill>
                  <a:schemeClr val="bg1"/>
                </a:solidFill>
                <a:latin typeface="Times New Roman"/>
                <a:cs typeface="Times New Roman"/>
              </a:rPr>
              <a:t>системы </a:t>
            </a:r>
            <a:r>
              <a:rPr sz="1400" b="1" spc="-15" dirty="0">
                <a:solidFill>
                  <a:schemeClr val="bg1"/>
                </a:solidFill>
                <a:latin typeface="Times New Roman"/>
                <a:cs typeface="Times New Roman"/>
              </a:rPr>
              <a:t>РФ </a:t>
            </a:r>
            <a:r>
              <a:rPr sz="1400" b="1" dirty="0">
                <a:solidFill>
                  <a:schemeClr val="bg1"/>
                </a:solidFill>
                <a:latin typeface="Times New Roman"/>
                <a:cs typeface="Times New Roman"/>
              </a:rPr>
              <a:t>- </a:t>
            </a:r>
            <a:r>
              <a:rPr sz="1400" dirty="0">
                <a:solidFill>
                  <a:schemeClr val="bg1"/>
                </a:solidFill>
                <a:latin typeface="Times New Roman"/>
                <a:cs typeface="Times New Roman"/>
              </a:rPr>
              <a:t>дотации,  </a:t>
            </a:r>
            <a:r>
              <a:rPr sz="1400" spc="-10" dirty="0">
                <a:solidFill>
                  <a:schemeClr val="bg1"/>
                </a:solidFill>
                <a:latin typeface="Times New Roman"/>
                <a:cs typeface="Times New Roman"/>
              </a:rPr>
              <a:t>субсидии, субвенции, </a:t>
            </a:r>
            <a:r>
              <a:rPr sz="1400" dirty="0">
                <a:solidFill>
                  <a:schemeClr val="bg1"/>
                </a:solidFill>
                <a:latin typeface="Times New Roman"/>
                <a:cs typeface="Times New Roman"/>
              </a:rPr>
              <a:t>иные </a:t>
            </a:r>
            <a:r>
              <a:rPr sz="1400" spc="-10" dirty="0" err="1">
                <a:solidFill>
                  <a:schemeClr val="bg1"/>
                </a:solidFill>
                <a:latin typeface="Times New Roman"/>
                <a:cs typeface="Times New Roman"/>
              </a:rPr>
              <a:t>межбюджетные</a:t>
            </a:r>
            <a:r>
              <a:rPr sz="1400" spc="-4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1400" spc="5" dirty="0" err="1" smtClean="0">
                <a:solidFill>
                  <a:schemeClr val="bg1"/>
                </a:solidFill>
                <a:latin typeface="Times New Roman"/>
                <a:cs typeface="Times New Roman"/>
              </a:rPr>
              <a:t>трансферты</a:t>
            </a:r>
            <a:endParaRPr sz="1400" dirty="0">
              <a:solidFill>
                <a:schemeClr val="bg1"/>
              </a:solidFill>
              <a:latin typeface="Tahoma"/>
              <a:cs typeface="Tahoma"/>
            </a:endParaRPr>
          </a:p>
          <a:p>
            <a:pPr marL="1071880" marR="5080" indent="-635" algn="just">
              <a:lnSpc>
                <a:spcPct val="100000"/>
              </a:lnSpc>
              <a:spcBef>
                <a:spcPts val="1220"/>
              </a:spcBef>
            </a:pPr>
            <a:r>
              <a:rPr sz="1400" u="heavy" spc="-355" dirty="0">
                <a:solidFill>
                  <a:schemeClr val="bg1"/>
                </a:solidFill>
                <a:uFill>
                  <a:solidFill>
                    <a:srgbClr val="622422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400" b="1" u="heavy" spc="-65" dirty="0">
                <a:solidFill>
                  <a:schemeClr val="bg1"/>
                </a:solidFill>
                <a:uFill>
                  <a:solidFill>
                    <a:srgbClr val="622422"/>
                  </a:solidFill>
                </a:uFill>
                <a:latin typeface="Times New Roman"/>
                <a:cs typeface="Times New Roman"/>
              </a:rPr>
              <a:t>РАСХОДЫ</a:t>
            </a:r>
            <a:r>
              <a:rPr sz="1400" b="1" spc="22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1400" b="1" spc="-10" dirty="0">
                <a:solidFill>
                  <a:schemeClr val="bg1"/>
                </a:solidFill>
                <a:latin typeface="Times New Roman"/>
                <a:cs typeface="Times New Roman"/>
              </a:rPr>
              <a:t>бюджета </a:t>
            </a:r>
            <a:r>
              <a:rPr sz="1400" b="1" dirty="0">
                <a:solidFill>
                  <a:schemeClr val="bg1"/>
                </a:solidFill>
                <a:latin typeface="Times New Roman"/>
                <a:cs typeface="Times New Roman"/>
              </a:rPr>
              <a:t>– </a:t>
            </a:r>
            <a:r>
              <a:rPr sz="1400" spc="-10" dirty="0">
                <a:solidFill>
                  <a:schemeClr val="bg1"/>
                </a:solidFill>
                <a:latin typeface="Times New Roman"/>
                <a:cs typeface="Times New Roman"/>
              </a:rPr>
              <a:t>совокупность </a:t>
            </a:r>
            <a:r>
              <a:rPr sz="1400" spc="-5" dirty="0">
                <a:solidFill>
                  <a:schemeClr val="bg1"/>
                </a:solidFill>
                <a:latin typeface="Times New Roman"/>
                <a:cs typeface="Times New Roman"/>
              </a:rPr>
              <a:t>средств, направляемых на оказание  </a:t>
            </a:r>
            <a:r>
              <a:rPr sz="1400" spc="-15" dirty="0">
                <a:solidFill>
                  <a:schemeClr val="bg1"/>
                </a:solidFill>
                <a:latin typeface="Times New Roman"/>
                <a:cs typeface="Times New Roman"/>
              </a:rPr>
              <a:t>государственных </a:t>
            </a:r>
            <a:r>
              <a:rPr sz="1400" dirty="0">
                <a:solidFill>
                  <a:schemeClr val="bg1"/>
                </a:solidFill>
                <a:latin typeface="Times New Roman"/>
                <a:cs typeface="Times New Roman"/>
              </a:rPr>
              <a:t>(муниципальных) </a:t>
            </a:r>
            <a:r>
              <a:rPr sz="1400" spc="-35" dirty="0">
                <a:solidFill>
                  <a:schemeClr val="bg1"/>
                </a:solidFill>
                <a:latin typeface="Times New Roman"/>
                <a:cs typeface="Times New Roman"/>
              </a:rPr>
              <a:t>услуг, </a:t>
            </a:r>
            <a:r>
              <a:rPr sz="1400" dirty="0">
                <a:solidFill>
                  <a:schemeClr val="bg1"/>
                </a:solidFill>
                <a:latin typeface="Times New Roman"/>
                <a:cs typeface="Times New Roman"/>
              </a:rPr>
              <a:t>социальное </a:t>
            </a:r>
            <a:r>
              <a:rPr sz="1400" spc="-5" dirty="0">
                <a:solidFill>
                  <a:schemeClr val="bg1"/>
                </a:solidFill>
                <a:latin typeface="Times New Roman"/>
                <a:cs typeface="Times New Roman"/>
              </a:rPr>
              <a:t>обеспечение </a:t>
            </a:r>
            <a:r>
              <a:rPr sz="1400" dirty="0">
                <a:solidFill>
                  <a:schemeClr val="bg1"/>
                </a:solidFill>
                <a:latin typeface="Times New Roman"/>
                <a:cs typeface="Times New Roman"/>
              </a:rPr>
              <a:t>населения,  </a:t>
            </a:r>
            <a:r>
              <a:rPr sz="1400" spc="-15" dirty="0">
                <a:solidFill>
                  <a:schemeClr val="bg1"/>
                </a:solidFill>
                <a:latin typeface="Times New Roman"/>
                <a:cs typeface="Times New Roman"/>
              </a:rPr>
              <a:t>бюджетные </a:t>
            </a:r>
            <a:r>
              <a:rPr sz="1400" dirty="0">
                <a:solidFill>
                  <a:schemeClr val="bg1"/>
                </a:solidFill>
                <a:latin typeface="Times New Roman"/>
                <a:cs typeface="Times New Roman"/>
              </a:rPr>
              <a:t>инвестиции, </a:t>
            </a:r>
            <a:r>
              <a:rPr sz="1400" spc="-5" dirty="0">
                <a:solidFill>
                  <a:schemeClr val="bg1"/>
                </a:solidFill>
                <a:latin typeface="Times New Roman"/>
                <a:cs typeface="Times New Roman"/>
              </a:rPr>
              <a:t>предоставление </a:t>
            </a:r>
            <a:r>
              <a:rPr sz="1400" spc="-15" dirty="0">
                <a:solidFill>
                  <a:schemeClr val="bg1"/>
                </a:solidFill>
                <a:latin typeface="Times New Roman"/>
                <a:cs typeface="Times New Roman"/>
              </a:rPr>
              <a:t>межбюджетных </a:t>
            </a:r>
            <a:r>
              <a:rPr sz="1400" spc="-10" dirty="0">
                <a:solidFill>
                  <a:schemeClr val="bg1"/>
                </a:solidFill>
                <a:latin typeface="Times New Roman"/>
                <a:cs typeface="Times New Roman"/>
              </a:rPr>
              <a:t>трансфертов, </a:t>
            </a:r>
            <a:r>
              <a:rPr sz="1400" spc="-5" dirty="0">
                <a:solidFill>
                  <a:schemeClr val="bg1"/>
                </a:solidFill>
                <a:latin typeface="Times New Roman"/>
                <a:cs typeface="Times New Roman"/>
              </a:rPr>
              <a:t>обслуживание  </a:t>
            </a:r>
            <a:r>
              <a:rPr sz="1400" spc="-15" dirty="0">
                <a:solidFill>
                  <a:schemeClr val="bg1"/>
                </a:solidFill>
                <a:latin typeface="Times New Roman"/>
                <a:cs typeface="Times New Roman"/>
              </a:rPr>
              <a:t>государственного </a:t>
            </a:r>
            <a:r>
              <a:rPr sz="1400" spc="-5" dirty="0">
                <a:solidFill>
                  <a:schemeClr val="bg1"/>
                </a:solidFill>
                <a:latin typeface="Times New Roman"/>
                <a:cs typeface="Times New Roman"/>
              </a:rPr>
              <a:t>(муниципального)</a:t>
            </a:r>
            <a:r>
              <a:rPr sz="1400" spc="-1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chemeClr val="bg1"/>
                </a:solidFill>
                <a:latin typeface="Times New Roman"/>
                <a:cs typeface="Times New Roman"/>
              </a:rPr>
              <a:t>долга</a:t>
            </a:r>
            <a:endParaRPr sz="1400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R="717550" algn="ctr">
              <a:lnSpc>
                <a:spcPct val="100000"/>
              </a:lnSpc>
            </a:pPr>
            <a:r>
              <a:rPr sz="1400" b="1" spc="-5" dirty="0">
                <a:solidFill>
                  <a:srgbClr val="244060"/>
                </a:solidFill>
                <a:latin typeface="Cambria"/>
                <a:cs typeface="Cambria"/>
              </a:rPr>
              <a:t>Сбалансированность </a:t>
            </a:r>
            <a:r>
              <a:rPr sz="1400" b="1" spc="-15" dirty="0">
                <a:solidFill>
                  <a:srgbClr val="244060"/>
                </a:solidFill>
                <a:latin typeface="Cambria"/>
                <a:cs typeface="Cambria"/>
              </a:rPr>
              <a:t>бюджета </a:t>
            </a:r>
            <a:r>
              <a:rPr sz="1400" b="1" spc="-5" dirty="0">
                <a:solidFill>
                  <a:srgbClr val="244060"/>
                </a:solidFill>
                <a:latin typeface="Cambria"/>
                <a:cs typeface="Cambria"/>
              </a:rPr>
              <a:t>по </a:t>
            </a:r>
            <a:r>
              <a:rPr sz="1400" b="1" spc="-20" dirty="0">
                <a:solidFill>
                  <a:srgbClr val="244060"/>
                </a:solidFill>
                <a:latin typeface="Cambria"/>
                <a:cs typeface="Cambria"/>
              </a:rPr>
              <a:t>доходам </a:t>
            </a:r>
            <a:r>
              <a:rPr sz="1400" b="1" dirty="0">
                <a:solidFill>
                  <a:srgbClr val="244060"/>
                </a:solidFill>
                <a:latin typeface="Cambria"/>
                <a:cs typeface="Cambria"/>
              </a:rPr>
              <a:t>и </a:t>
            </a:r>
            <a:r>
              <a:rPr sz="1400" b="1" spc="-15" dirty="0">
                <a:solidFill>
                  <a:srgbClr val="244060"/>
                </a:solidFill>
                <a:latin typeface="Cambria"/>
                <a:cs typeface="Cambria"/>
              </a:rPr>
              <a:t>расходам </a:t>
            </a:r>
            <a:r>
              <a:rPr sz="1400" b="1" dirty="0">
                <a:solidFill>
                  <a:srgbClr val="244060"/>
                </a:solidFill>
                <a:latin typeface="Cambria"/>
                <a:cs typeface="Cambria"/>
              </a:rPr>
              <a:t>– </a:t>
            </a:r>
            <a:r>
              <a:rPr sz="1400" b="1" spc="-5" dirty="0">
                <a:solidFill>
                  <a:srgbClr val="244060"/>
                </a:solidFill>
                <a:latin typeface="Cambria"/>
                <a:cs typeface="Cambria"/>
              </a:rPr>
              <a:t>основополагающее</a:t>
            </a:r>
            <a:r>
              <a:rPr sz="1400" b="1" spc="15" dirty="0">
                <a:solidFill>
                  <a:srgbClr val="244060"/>
                </a:solidFill>
                <a:latin typeface="Cambria"/>
                <a:cs typeface="Cambria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Cambria"/>
                <a:cs typeface="Cambria"/>
              </a:rPr>
              <a:t>требование,</a:t>
            </a:r>
            <a:endParaRPr sz="1400" dirty="0">
              <a:latin typeface="Cambria"/>
              <a:cs typeface="Cambria"/>
            </a:endParaRPr>
          </a:p>
          <a:p>
            <a:pPr marR="719455" algn="ctr">
              <a:lnSpc>
                <a:spcPct val="100000"/>
              </a:lnSpc>
              <a:spcBef>
                <a:spcPts val="5"/>
              </a:spcBef>
            </a:pPr>
            <a:r>
              <a:rPr sz="1400" b="1" spc="-5" dirty="0">
                <a:solidFill>
                  <a:srgbClr val="244060"/>
                </a:solidFill>
                <a:latin typeface="Cambria"/>
                <a:cs typeface="Cambria"/>
              </a:rPr>
              <a:t>предъявляемое </a:t>
            </a:r>
            <a:r>
              <a:rPr sz="1400" b="1" dirty="0">
                <a:solidFill>
                  <a:srgbClr val="244060"/>
                </a:solidFill>
                <a:latin typeface="Cambria"/>
                <a:cs typeface="Cambria"/>
              </a:rPr>
              <a:t>к </a:t>
            </a:r>
            <a:r>
              <a:rPr sz="1400" b="1" spc="-5" dirty="0">
                <a:solidFill>
                  <a:srgbClr val="244060"/>
                </a:solidFill>
                <a:latin typeface="Cambria"/>
                <a:cs typeface="Cambria"/>
              </a:rPr>
              <a:t>органам, составляющим </a:t>
            </a:r>
            <a:r>
              <a:rPr sz="1400" b="1" dirty="0">
                <a:solidFill>
                  <a:srgbClr val="244060"/>
                </a:solidFill>
                <a:latin typeface="Cambria"/>
                <a:cs typeface="Cambria"/>
              </a:rPr>
              <a:t>и </a:t>
            </a:r>
            <a:r>
              <a:rPr sz="1400" b="1" spc="-5" dirty="0">
                <a:solidFill>
                  <a:srgbClr val="244060"/>
                </a:solidFill>
                <a:latin typeface="Cambria"/>
                <a:cs typeface="Cambria"/>
              </a:rPr>
              <a:t>утверждающим</a:t>
            </a:r>
            <a:r>
              <a:rPr sz="1400" b="1" spc="-85" dirty="0">
                <a:solidFill>
                  <a:srgbClr val="244060"/>
                </a:solidFill>
                <a:latin typeface="Cambria"/>
                <a:cs typeface="Cambria"/>
              </a:rPr>
              <a:t> </a:t>
            </a:r>
            <a:r>
              <a:rPr sz="1400" b="1" spc="-20" dirty="0">
                <a:solidFill>
                  <a:srgbClr val="244060"/>
                </a:solidFill>
                <a:latin typeface="Cambria"/>
                <a:cs typeface="Cambria"/>
              </a:rPr>
              <a:t>бюджет</a:t>
            </a:r>
            <a:endParaRPr sz="1400" dirty="0">
              <a:latin typeface="Cambria"/>
              <a:cs typeface="Cambria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8</a:t>
            </a:fld>
            <a:endParaRPr dirty="0"/>
          </a:p>
        </p:txBody>
      </p:sp>
      <p:sp>
        <p:nvSpPr>
          <p:cNvPr id="33" name="Овал 32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15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075944"/>
            <a:ext cx="9144000" cy="15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143000" y="152400"/>
            <a:ext cx="800100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2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ИЗ </a:t>
            </a:r>
            <a:r>
              <a:rPr sz="2200" spc="-1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ЧЕГО </a:t>
            </a:r>
            <a:r>
              <a:rPr sz="22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ФОРМИРУЕТСЯ </a:t>
            </a:r>
            <a:r>
              <a:rPr sz="2200" spc="-2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ДОХОДНАЯ </a:t>
            </a:r>
            <a:r>
              <a:rPr sz="2200" spc="-5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ЧАСТЬ </a:t>
            </a:r>
            <a:r>
              <a:rPr lang="ru-RU" sz="2200" spc="-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МЕСТНОГО </a:t>
            </a:r>
            <a:r>
              <a:rPr sz="2200" spc="-2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БЮДЖЕТ</a:t>
            </a:r>
            <a:r>
              <a:rPr lang="ru-RU" sz="2200" spc="-2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200" spc="-6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spc="-65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МАЙСКОГО МУНИЦИПАЛЬНОГО РАЙОНА</a:t>
            </a:r>
            <a:endParaRPr sz="2000" dirty="0"/>
          </a:p>
        </p:txBody>
      </p:sp>
      <p:sp>
        <p:nvSpPr>
          <p:cNvPr id="8" name="object 8"/>
          <p:cNvSpPr/>
          <p:nvPr/>
        </p:nvSpPr>
        <p:spPr>
          <a:xfrm>
            <a:off x="609600" y="1219200"/>
            <a:ext cx="7924800" cy="6233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95299" y="1221104"/>
            <a:ext cx="749490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23540">
              <a:lnSpc>
                <a:spcPct val="100000"/>
              </a:lnSpc>
              <a:spcBef>
                <a:spcPts val="95"/>
              </a:spcBef>
            </a:pPr>
            <a:r>
              <a:rPr sz="1600" b="1" spc="-30" dirty="0">
                <a:solidFill>
                  <a:srgbClr val="001F5F"/>
                </a:solidFill>
                <a:latin typeface="Cambria"/>
                <a:cs typeface="Cambria"/>
              </a:rPr>
              <a:t>Доходы</a:t>
            </a:r>
            <a:r>
              <a:rPr sz="16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600" b="1" spc="-25" dirty="0">
                <a:solidFill>
                  <a:srgbClr val="001F5F"/>
                </a:solidFill>
                <a:latin typeface="Cambria"/>
                <a:cs typeface="Cambria"/>
              </a:rPr>
              <a:t>бюджета</a:t>
            </a:r>
            <a:endParaRPr sz="1600" dirty="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600" b="1" spc="-5" dirty="0">
                <a:latin typeface="Cambria"/>
                <a:cs typeface="Cambria"/>
              </a:rPr>
              <a:t>- безвозмездные и безвозвратные </a:t>
            </a:r>
            <a:r>
              <a:rPr sz="1600" b="1" spc="-10" dirty="0">
                <a:latin typeface="Cambria"/>
                <a:cs typeface="Cambria"/>
              </a:rPr>
              <a:t>поступления денежных </a:t>
            </a:r>
            <a:r>
              <a:rPr sz="1600" b="1" spc="-5" dirty="0">
                <a:latin typeface="Cambria"/>
                <a:cs typeface="Cambria"/>
              </a:rPr>
              <a:t>средств в</a:t>
            </a:r>
            <a:r>
              <a:rPr sz="1600" b="1" spc="155" dirty="0">
                <a:latin typeface="Cambria"/>
                <a:cs typeface="Cambria"/>
              </a:rPr>
              <a:t> </a:t>
            </a:r>
            <a:r>
              <a:rPr sz="1600" b="1" spc="-30" dirty="0">
                <a:latin typeface="Cambria"/>
                <a:cs typeface="Cambria"/>
              </a:rPr>
              <a:t>бюджет</a:t>
            </a:r>
            <a:endParaRPr sz="1600" dirty="0">
              <a:latin typeface="Cambria"/>
              <a:cs typeface="Cambri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20040" y="1840992"/>
            <a:ext cx="2650236" cy="41833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31368" y="2179065"/>
            <a:ext cx="2197735" cy="3501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48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001F5F"/>
                </a:solidFill>
                <a:latin typeface="Cambria"/>
                <a:cs typeface="Cambria"/>
              </a:rPr>
              <a:t>НАЛОГОВЫЕ</a:t>
            </a:r>
            <a:r>
              <a:rPr sz="1200" b="1" spc="-20" dirty="0">
                <a:solidFill>
                  <a:srgbClr val="001F5F"/>
                </a:solidFill>
                <a:latin typeface="Cambria"/>
                <a:cs typeface="Cambria"/>
              </a:rPr>
              <a:t> ДОХОДЫ</a:t>
            </a:r>
            <a:endParaRPr sz="1200">
              <a:latin typeface="Cambria"/>
              <a:cs typeface="Cambria"/>
            </a:endParaRPr>
          </a:p>
          <a:p>
            <a:pPr marL="210185" marR="166370" indent="-7620">
              <a:lnSpc>
                <a:spcPct val="100000"/>
              </a:lnSpc>
            </a:pPr>
            <a:r>
              <a:rPr sz="1200" dirty="0">
                <a:latin typeface="Cambria"/>
                <a:cs typeface="Cambria"/>
              </a:rPr>
              <a:t>- </a:t>
            </a:r>
            <a:r>
              <a:rPr sz="1200" b="1" spc="-5" dirty="0">
                <a:latin typeface="Cambria"/>
                <a:cs typeface="Cambria"/>
              </a:rPr>
              <a:t>поступления </a:t>
            </a:r>
            <a:r>
              <a:rPr sz="1200" b="1" spc="-10" dirty="0">
                <a:latin typeface="Cambria"/>
                <a:cs typeface="Cambria"/>
              </a:rPr>
              <a:t>от </a:t>
            </a:r>
            <a:r>
              <a:rPr sz="1200" b="1" dirty="0">
                <a:latin typeface="Cambria"/>
                <a:cs typeface="Cambria"/>
              </a:rPr>
              <a:t>уплаты  </a:t>
            </a:r>
            <a:r>
              <a:rPr sz="1200" b="1" spc="-5" dirty="0">
                <a:latin typeface="Cambria"/>
                <a:cs typeface="Cambria"/>
              </a:rPr>
              <a:t>налогов,</a:t>
            </a:r>
            <a:r>
              <a:rPr sz="1200" b="1" spc="-85" dirty="0">
                <a:latin typeface="Cambria"/>
                <a:cs typeface="Cambria"/>
              </a:rPr>
              <a:t> </a:t>
            </a:r>
            <a:r>
              <a:rPr sz="1200" b="1" spc="-5" dirty="0">
                <a:latin typeface="Cambria"/>
                <a:cs typeface="Cambria"/>
              </a:rPr>
              <a:t>установленных</a:t>
            </a:r>
            <a:endParaRPr sz="1200">
              <a:latin typeface="Cambria"/>
              <a:cs typeface="Cambria"/>
            </a:endParaRPr>
          </a:p>
          <a:p>
            <a:pPr marL="231775" marR="194310" indent="99060">
              <a:lnSpc>
                <a:spcPct val="100000"/>
              </a:lnSpc>
            </a:pPr>
            <a:r>
              <a:rPr sz="1200" b="1" spc="-5" dirty="0">
                <a:latin typeface="Cambria"/>
                <a:cs typeface="Cambria"/>
              </a:rPr>
              <a:t>Налоговым </a:t>
            </a:r>
            <a:r>
              <a:rPr sz="1200" b="1" spc="-20" dirty="0">
                <a:latin typeface="Cambria"/>
                <a:cs typeface="Cambria"/>
              </a:rPr>
              <a:t>кодексом  </a:t>
            </a:r>
            <a:r>
              <a:rPr sz="1200" b="1" spc="-10" dirty="0">
                <a:latin typeface="Cambria"/>
                <a:cs typeface="Cambria"/>
              </a:rPr>
              <a:t>Российской</a:t>
            </a:r>
            <a:r>
              <a:rPr sz="1200" b="1" spc="-30" dirty="0">
                <a:latin typeface="Cambria"/>
                <a:cs typeface="Cambria"/>
              </a:rPr>
              <a:t> </a:t>
            </a:r>
            <a:r>
              <a:rPr sz="1200" b="1" spc="-5" dirty="0">
                <a:latin typeface="Cambria"/>
                <a:cs typeface="Cambria"/>
              </a:rPr>
              <a:t>Федерации:</a:t>
            </a:r>
            <a:endParaRPr sz="1200">
              <a:latin typeface="Cambria"/>
              <a:cs typeface="Cambria"/>
            </a:endParaRPr>
          </a:p>
          <a:p>
            <a:pPr marL="12700" marR="864235">
              <a:lnSpc>
                <a:spcPct val="100000"/>
              </a:lnSpc>
              <a:buChar char="•"/>
              <a:tabLst>
                <a:tab pos="114935" algn="l"/>
              </a:tabLst>
            </a:pP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налог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на</a:t>
            </a:r>
            <a:r>
              <a:rPr sz="1200" b="1" spc="-13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spc="-20" dirty="0">
                <a:solidFill>
                  <a:srgbClr val="001F5F"/>
                </a:solidFill>
                <a:latin typeface="Cambria"/>
                <a:cs typeface="Cambria"/>
              </a:rPr>
              <a:t>доходы  </a:t>
            </a: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физических</a:t>
            </a:r>
            <a:r>
              <a:rPr sz="1200" b="1" spc="-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лиц</a:t>
            </a:r>
            <a:endParaRPr sz="1200">
              <a:latin typeface="Cambria"/>
              <a:cs typeface="Cambria"/>
            </a:endParaRPr>
          </a:p>
          <a:p>
            <a:pPr marL="114300" indent="-102235">
              <a:lnSpc>
                <a:spcPct val="100000"/>
              </a:lnSpc>
              <a:buChar char="•"/>
              <a:tabLst>
                <a:tab pos="114935" algn="l"/>
              </a:tabLst>
            </a:pP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акцизы</a:t>
            </a:r>
            <a:endParaRPr sz="1200">
              <a:latin typeface="Cambria"/>
              <a:cs typeface="Cambria"/>
            </a:endParaRPr>
          </a:p>
          <a:p>
            <a:pPr marL="12700" marR="825500">
              <a:lnSpc>
                <a:spcPct val="100000"/>
              </a:lnSpc>
              <a:buChar char="•"/>
              <a:tabLst>
                <a:tab pos="114935" algn="l"/>
              </a:tabLst>
            </a:pP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единый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налог</a:t>
            </a:r>
            <a:r>
              <a:rPr sz="1200" b="1" spc="-10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на  вменённый</a:t>
            </a:r>
            <a:r>
              <a:rPr sz="1200" b="1" spc="-4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spc="-25" dirty="0">
                <a:solidFill>
                  <a:srgbClr val="001F5F"/>
                </a:solidFill>
                <a:latin typeface="Cambria"/>
                <a:cs typeface="Cambria"/>
              </a:rPr>
              <a:t>доход</a:t>
            </a:r>
            <a:endParaRPr sz="1200">
              <a:latin typeface="Cambria"/>
              <a:cs typeface="Cambria"/>
            </a:endParaRPr>
          </a:p>
          <a:p>
            <a:pPr marL="114300" indent="-102235">
              <a:lnSpc>
                <a:spcPct val="100000"/>
              </a:lnSpc>
              <a:buChar char="•"/>
              <a:tabLst>
                <a:tab pos="114935" algn="l"/>
              </a:tabLst>
            </a:pP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единый</a:t>
            </a:r>
            <a:endParaRPr sz="12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001F5F"/>
                </a:solidFill>
                <a:latin typeface="Cambria"/>
                <a:cs typeface="Cambria"/>
              </a:rPr>
              <a:t>сельскохозяйственный</a:t>
            </a:r>
            <a:r>
              <a:rPr sz="1200" b="1" spc="-3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налог</a:t>
            </a:r>
            <a:endParaRPr sz="1200">
              <a:latin typeface="Cambria"/>
              <a:cs typeface="Cambria"/>
            </a:endParaRPr>
          </a:p>
          <a:p>
            <a:pPr marL="12700" marR="83185">
              <a:lnSpc>
                <a:spcPct val="100000"/>
              </a:lnSpc>
              <a:buChar char="•"/>
              <a:tabLst>
                <a:tab pos="114935" algn="l"/>
              </a:tabLst>
            </a:pPr>
            <a:r>
              <a:rPr sz="1200" b="1" spc="-30" dirty="0">
                <a:solidFill>
                  <a:srgbClr val="001F5F"/>
                </a:solidFill>
                <a:latin typeface="Cambria"/>
                <a:cs typeface="Cambria"/>
              </a:rPr>
              <a:t>налог,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взимаемый </a:t>
            </a: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в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связи </a:t>
            </a: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с 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применением</a:t>
            </a:r>
            <a:r>
              <a:rPr sz="12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патентной</a:t>
            </a:r>
            <a:endParaRPr sz="12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системы</a:t>
            </a:r>
            <a:endParaRPr sz="1200">
              <a:latin typeface="Cambria"/>
              <a:cs typeface="Cambria"/>
            </a:endParaRPr>
          </a:p>
          <a:p>
            <a:pPr marL="12700" marR="586740">
              <a:lnSpc>
                <a:spcPct val="100000"/>
              </a:lnSpc>
              <a:buChar char="•"/>
              <a:tabLst>
                <a:tab pos="114935" algn="l"/>
              </a:tabLst>
            </a:pP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налог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на</a:t>
            </a:r>
            <a:r>
              <a:rPr sz="1200" b="1" spc="-10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имущество  </a:t>
            </a: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физических</a:t>
            </a:r>
            <a:r>
              <a:rPr sz="12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лиц</a:t>
            </a:r>
            <a:endParaRPr sz="1200">
              <a:latin typeface="Cambria"/>
              <a:cs typeface="Cambria"/>
            </a:endParaRPr>
          </a:p>
          <a:p>
            <a:pPr marL="114300" indent="-102235">
              <a:lnSpc>
                <a:spcPct val="100000"/>
              </a:lnSpc>
              <a:buChar char="•"/>
              <a:tabLst>
                <a:tab pos="114935" algn="l"/>
              </a:tabLst>
            </a:pP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земельный</a:t>
            </a:r>
            <a:r>
              <a:rPr sz="1200" b="1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налог</a:t>
            </a:r>
            <a:endParaRPr sz="1200">
              <a:latin typeface="Cambria"/>
              <a:cs typeface="Cambria"/>
            </a:endParaRPr>
          </a:p>
          <a:p>
            <a:pPr marL="114300" indent="-102235">
              <a:lnSpc>
                <a:spcPct val="100000"/>
              </a:lnSpc>
              <a:buChar char="•"/>
              <a:tabLst>
                <a:tab pos="114935" algn="l"/>
              </a:tabLst>
            </a:pP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госпошлина</a:t>
            </a:r>
            <a:endParaRPr sz="1200">
              <a:latin typeface="Cambria"/>
              <a:cs typeface="Cambri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128772" y="1840992"/>
            <a:ext cx="3006852" cy="417118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357498" y="1989201"/>
            <a:ext cx="2253615" cy="38671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04215" marR="401320" algn="ctr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НЕН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АЛО</a:t>
            </a:r>
            <a:r>
              <a:rPr sz="1200" b="1" spc="-20" dirty="0">
                <a:solidFill>
                  <a:srgbClr val="001F5F"/>
                </a:solidFill>
                <a:latin typeface="Cambria"/>
                <a:cs typeface="Cambria"/>
              </a:rPr>
              <a:t>Г</a:t>
            </a: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О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В</a:t>
            </a:r>
            <a:r>
              <a:rPr sz="1200" b="1" spc="-10" dirty="0">
                <a:solidFill>
                  <a:srgbClr val="001F5F"/>
                </a:solidFill>
                <a:latin typeface="Cambria"/>
                <a:cs typeface="Cambria"/>
              </a:rPr>
              <a:t>Ы</a:t>
            </a: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Е  </a:t>
            </a:r>
            <a:r>
              <a:rPr sz="1200" b="1" spc="-20" dirty="0">
                <a:solidFill>
                  <a:srgbClr val="001F5F"/>
                </a:solidFill>
                <a:latin typeface="Cambria"/>
                <a:cs typeface="Cambria"/>
              </a:rPr>
              <a:t>ДОХОДЫ</a:t>
            </a:r>
            <a:endParaRPr sz="1200" dirty="0">
              <a:latin typeface="Cambria"/>
              <a:cs typeface="Cambria"/>
            </a:endParaRPr>
          </a:p>
          <a:p>
            <a:pPr marL="295275" algn="ctr">
              <a:lnSpc>
                <a:spcPct val="100000"/>
              </a:lnSpc>
            </a:pPr>
            <a:r>
              <a:rPr sz="1200" b="1" dirty="0">
                <a:latin typeface="Cambria"/>
                <a:cs typeface="Cambria"/>
              </a:rPr>
              <a:t>- </a:t>
            </a:r>
            <a:r>
              <a:rPr sz="1200" b="1" spc="-10" dirty="0">
                <a:latin typeface="Cambria"/>
                <a:cs typeface="Cambria"/>
              </a:rPr>
              <a:t>платежи,</a:t>
            </a:r>
            <a:r>
              <a:rPr sz="1200" b="1" spc="-65" dirty="0">
                <a:latin typeface="Cambria"/>
                <a:cs typeface="Cambria"/>
              </a:rPr>
              <a:t> </a:t>
            </a:r>
            <a:r>
              <a:rPr sz="1200" b="1" spc="-5" dirty="0">
                <a:latin typeface="Cambria"/>
                <a:cs typeface="Cambria"/>
              </a:rPr>
              <a:t>установленные</a:t>
            </a:r>
            <a:endParaRPr sz="1200" dirty="0">
              <a:latin typeface="Cambria"/>
              <a:cs typeface="Cambria"/>
            </a:endParaRPr>
          </a:p>
          <a:p>
            <a:pPr marL="296545" algn="ctr">
              <a:lnSpc>
                <a:spcPct val="100000"/>
              </a:lnSpc>
            </a:pPr>
            <a:r>
              <a:rPr sz="1200" b="1" spc="-10" dirty="0">
                <a:latin typeface="Cambria"/>
                <a:cs typeface="Cambria"/>
              </a:rPr>
              <a:t>законодательством</a:t>
            </a:r>
            <a:endParaRPr sz="1200" dirty="0">
              <a:latin typeface="Cambria"/>
              <a:cs typeface="Cambria"/>
            </a:endParaRPr>
          </a:p>
          <a:p>
            <a:pPr marL="294005" algn="ctr">
              <a:lnSpc>
                <a:spcPct val="100000"/>
              </a:lnSpc>
            </a:pPr>
            <a:r>
              <a:rPr sz="1200" b="1" spc="-10" dirty="0">
                <a:latin typeface="Cambria"/>
                <a:cs typeface="Cambria"/>
              </a:rPr>
              <a:t>Российской</a:t>
            </a:r>
            <a:r>
              <a:rPr sz="1200" b="1" spc="5" dirty="0">
                <a:latin typeface="Cambria"/>
                <a:cs typeface="Cambria"/>
              </a:rPr>
              <a:t> </a:t>
            </a:r>
            <a:r>
              <a:rPr sz="1200" b="1" spc="-5" dirty="0">
                <a:latin typeface="Cambria"/>
                <a:cs typeface="Cambria"/>
              </a:rPr>
              <a:t>Федерации:</a:t>
            </a:r>
            <a:endParaRPr sz="1200" dirty="0">
              <a:latin typeface="Cambria"/>
              <a:cs typeface="Cambria"/>
            </a:endParaRPr>
          </a:p>
          <a:p>
            <a:pPr marL="114300" indent="-102235">
              <a:lnSpc>
                <a:spcPct val="100000"/>
              </a:lnSpc>
              <a:buChar char="•"/>
              <a:tabLst>
                <a:tab pos="114935" algn="l"/>
              </a:tabLst>
            </a:pP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арендная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плата за</a:t>
            </a:r>
            <a:r>
              <a:rPr sz="1200" b="1" spc="-9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землю</a:t>
            </a:r>
            <a:endParaRPr sz="1200" dirty="0">
              <a:latin typeface="Cambria"/>
              <a:cs typeface="Cambria"/>
            </a:endParaRPr>
          </a:p>
          <a:p>
            <a:pPr marL="12700" marR="127635">
              <a:lnSpc>
                <a:spcPct val="100000"/>
              </a:lnSpc>
              <a:buChar char="•"/>
              <a:tabLst>
                <a:tab pos="114935" algn="l"/>
              </a:tabLst>
            </a:pPr>
            <a:r>
              <a:rPr sz="1200" b="1" spc="-20" dirty="0">
                <a:solidFill>
                  <a:srgbClr val="001F5F"/>
                </a:solidFill>
                <a:latin typeface="Cambria"/>
                <a:cs typeface="Cambria"/>
              </a:rPr>
              <a:t>доходы </a:t>
            </a:r>
            <a:r>
              <a:rPr sz="1200" b="1" spc="-10" dirty="0">
                <a:solidFill>
                  <a:srgbClr val="001F5F"/>
                </a:solidFill>
                <a:latin typeface="Cambria"/>
                <a:cs typeface="Cambria"/>
              </a:rPr>
              <a:t>от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использования  муниципального</a:t>
            </a:r>
            <a:r>
              <a:rPr sz="1200" b="1" spc="-3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имущества</a:t>
            </a:r>
            <a:endParaRPr sz="1200" dirty="0">
              <a:latin typeface="Cambria"/>
              <a:cs typeface="Cambria"/>
            </a:endParaRPr>
          </a:p>
          <a:p>
            <a:pPr marL="114300" indent="-102235">
              <a:lnSpc>
                <a:spcPct val="100000"/>
              </a:lnSpc>
              <a:buChar char="•"/>
              <a:tabLst>
                <a:tab pos="114935" algn="l"/>
              </a:tabLst>
            </a:pPr>
            <a:r>
              <a:rPr sz="1200" b="1" spc="-20" dirty="0">
                <a:solidFill>
                  <a:srgbClr val="001F5F"/>
                </a:solidFill>
                <a:latin typeface="Cambria"/>
                <a:cs typeface="Cambria"/>
              </a:rPr>
              <a:t>доходы </a:t>
            </a:r>
            <a:r>
              <a:rPr sz="1200" b="1" spc="-10" dirty="0">
                <a:solidFill>
                  <a:srgbClr val="001F5F"/>
                </a:solidFill>
                <a:latin typeface="Cambria"/>
                <a:cs typeface="Cambria"/>
              </a:rPr>
              <a:t>от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реализации</a:t>
            </a:r>
            <a:endParaRPr sz="1200" dirty="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муниципального</a:t>
            </a:r>
            <a:r>
              <a:rPr sz="1200" b="1" spc="-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имущества</a:t>
            </a:r>
            <a:endParaRPr sz="1200" dirty="0">
              <a:latin typeface="Cambria"/>
              <a:cs typeface="Cambria"/>
            </a:endParaRPr>
          </a:p>
          <a:p>
            <a:pPr marL="114300" indent="-102235">
              <a:lnSpc>
                <a:spcPct val="100000"/>
              </a:lnSpc>
              <a:spcBef>
                <a:spcPts val="5"/>
              </a:spcBef>
              <a:buChar char="•"/>
              <a:tabLst>
                <a:tab pos="114935" algn="l"/>
              </a:tabLst>
            </a:pP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плата за</a:t>
            </a:r>
            <a:r>
              <a:rPr sz="1200" b="1" spc="-4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негативное</a:t>
            </a:r>
            <a:endParaRPr sz="1200" dirty="0">
              <a:latin typeface="Cambria"/>
              <a:cs typeface="Cambria"/>
            </a:endParaRPr>
          </a:p>
          <a:p>
            <a:pPr marL="12700" marR="60325">
              <a:lnSpc>
                <a:spcPct val="100000"/>
              </a:lnSpc>
            </a:pP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воздействие на окружающую  </a:t>
            </a: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среду</a:t>
            </a:r>
            <a:endParaRPr sz="1200" dirty="0">
              <a:latin typeface="Cambria"/>
              <a:cs typeface="Cambria"/>
            </a:endParaRPr>
          </a:p>
          <a:p>
            <a:pPr marL="114300" indent="-102235">
              <a:lnSpc>
                <a:spcPct val="100000"/>
              </a:lnSpc>
              <a:buChar char="•"/>
              <a:tabLst>
                <a:tab pos="114935" algn="l"/>
              </a:tabLst>
            </a:pP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платные услуги</a:t>
            </a:r>
            <a:r>
              <a:rPr sz="1200" b="1" spc="-3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spc="-10" dirty="0">
                <a:solidFill>
                  <a:srgbClr val="001F5F"/>
                </a:solidFill>
                <a:latin typeface="Cambria"/>
                <a:cs typeface="Cambria"/>
              </a:rPr>
              <a:t>от</a:t>
            </a:r>
            <a:endParaRPr sz="1200" dirty="0">
              <a:latin typeface="Cambria"/>
              <a:cs typeface="Cambria"/>
            </a:endParaRPr>
          </a:p>
          <a:p>
            <a:pPr marL="12700" marR="269240">
              <a:lnSpc>
                <a:spcPct val="100000"/>
              </a:lnSpc>
            </a:pP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муниципальных казённых  </a:t>
            </a: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учреждений</a:t>
            </a:r>
            <a:endParaRPr sz="1200" dirty="0">
              <a:latin typeface="Cambria"/>
              <a:cs typeface="Cambria"/>
            </a:endParaRPr>
          </a:p>
          <a:p>
            <a:pPr marL="12700" marR="704850">
              <a:lnSpc>
                <a:spcPct val="100000"/>
              </a:lnSpc>
              <a:buChar char="•"/>
              <a:tabLst>
                <a:tab pos="114935" algn="l"/>
              </a:tabLst>
            </a:pPr>
            <a:r>
              <a:rPr sz="1200" b="1" spc="-20" dirty="0">
                <a:solidFill>
                  <a:srgbClr val="001F5F"/>
                </a:solidFill>
                <a:latin typeface="Cambria"/>
                <a:cs typeface="Cambria"/>
              </a:rPr>
              <a:t>доходы </a:t>
            </a:r>
            <a:r>
              <a:rPr sz="1200" b="1" spc="-10" dirty="0">
                <a:solidFill>
                  <a:srgbClr val="001F5F"/>
                </a:solidFill>
                <a:latin typeface="Cambria"/>
                <a:cs typeface="Cambria"/>
              </a:rPr>
              <a:t>от</a:t>
            </a:r>
            <a:r>
              <a:rPr sz="1200" b="1" spc="-8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spc="-10" dirty="0">
                <a:solidFill>
                  <a:srgbClr val="001F5F"/>
                </a:solidFill>
                <a:latin typeface="Cambria"/>
                <a:cs typeface="Cambria"/>
              </a:rPr>
              <a:t>продажи 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земельных</a:t>
            </a:r>
            <a:r>
              <a:rPr sz="1200" b="1" spc="-4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участков</a:t>
            </a:r>
            <a:endParaRPr sz="1200" dirty="0">
              <a:latin typeface="Cambria"/>
              <a:cs typeface="Cambria"/>
            </a:endParaRPr>
          </a:p>
          <a:p>
            <a:pPr marL="12700" marR="456565">
              <a:lnSpc>
                <a:spcPct val="100000"/>
              </a:lnSpc>
              <a:buChar char="•"/>
              <a:tabLst>
                <a:tab pos="114935" algn="l"/>
              </a:tabLst>
            </a:pP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штрафы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за</a:t>
            </a:r>
            <a:r>
              <a:rPr sz="1200" b="1" spc="-10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нарушение  </a:t>
            </a:r>
            <a:r>
              <a:rPr sz="1200" b="1" spc="-10" dirty="0">
                <a:solidFill>
                  <a:srgbClr val="001F5F"/>
                </a:solidFill>
                <a:latin typeface="Cambria"/>
                <a:cs typeface="Cambria"/>
              </a:rPr>
              <a:t>законодательства</a:t>
            </a:r>
            <a:r>
              <a:rPr sz="1200" b="1" spc="-5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РФ</a:t>
            </a:r>
            <a:endParaRPr sz="1200" dirty="0">
              <a:latin typeface="Cambria"/>
              <a:cs typeface="Cambria"/>
            </a:endParaRPr>
          </a:p>
          <a:p>
            <a:pPr marL="114300" indent="-102235">
              <a:lnSpc>
                <a:spcPct val="100000"/>
              </a:lnSpc>
              <a:buChar char="•"/>
              <a:tabLst>
                <a:tab pos="114935" algn="l"/>
              </a:tabLst>
            </a:pP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прочие неналоговые</a:t>
            </a:r>
            <a:r>
              <a:rPr sz="1200" b="1" spc="-8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spc="-20" dirty="0">
                <a:solidFill>
                  <a:srgbClr val="001F5F"/>
                </a:solidFill>
                <a:latin typeface="Cambria"/>
                <a:cs typeface="Cambria"/>
              </a:rPr>
              <a:t>доходы</a:t>
            </a:r>
            <a:endParaRPr sz="1200" dirty="0">
              <a:latin typeface="Cambria"/>
              <a:cs typeface="Cambri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400800" y="1752600"/>
            <a:ext cx="2650236" cy="41117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477000" y="2895600"/>
            <a:ext cx="2179320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1815" marR="408305" indent="-9017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Б</a:t>
            </a: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ЕЗ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В</a:t>
            </a: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О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З</a:t>
            </a: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МЕЗДН</a:t>
            </a:r>
            <a:r>
              <a:rPr sz="1200" b="1" spc="-10" dirty="0">
                <a:solidFill>
                  <a:srgbClr val="001F5F"/>
                </a:solidFill>
                <a:latin typeface="Cambria"/>
                <a:cs typeface="Cambria"/>
              </a:rPr>
              <a:t>Ы</a:t>
            </a: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Е 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ПОСТУПЛЕНИЯ</a:t>
            </a:r>
            <a:endParaRPr sz="1200" dirty="0">
              <a:latin typeface="Cambria"/>
              <a:cs typeface="Cambria"/>
            </a:endParaRPr>
          </a:p>
          <a:p>
            <a:pPr marL="12700" marR="28575" algn="just">
              <a:lnSpc>
                <a:spcPct val="100000"/>
              </a:lnSpc>
              <a:buChar char="•"/>
              <a:tabLst>
                <a:tab pos="114935" algn="l"/>
              </a:tabLst>
            </a:pP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поступления </a:t>
            </a:r>
            <a:r>
              <a:rPr sz="1200" b="1" spc="-5" dirty="0" err="1">
                <a:solidFill>
                  <a:srgbClr val="001F5F"/>
                </a:solidFill>
                <a:latin typeface="Cambria"/>
                <a:cs typeface="Cambria"/>
              </a:rPr>
              <a:t>из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lang="ru-RU" sz="1200" b="1" spc="-5" dirty="0" smtClean="0">
                <a:solidFill>
                  <a:srgbClr val="001F5F"/>
                </a:solidFill>
                <a:latin typeface="Cambria"/>
                <a:cs typeface="Cambria"/>
              </a:rPr>
              <a:t>республиканского</a:t>
            </a:r>
            <a:r>
              <a:rPr sz="1200" b="1" spc="-5" dirty="0" smtClean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spc="-15" dirty="0">
                <a:solidFill>
                  <a:srgbClr val="001F5F"/>
                </a:solidFill>
                <a:latin typeface="Cambria"/>
                <a:cs typeface="Cambria"/>
              </a:rPr>
              <a:t>бюджета</a:t>
            </a:r>
            <a:r>
              <a:rPr sz="1200" b="1" spc="-3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200" b="1" spc="-10" dirty="0">
                <a:solidFill>
                  <a:srgbClr val="001F5F"/>
                </a:solidFill>
                <a:latin typeface="Cambria"/>
                <a:cs typeface="Cambria"/>
              </a:rPr>
              <a:t>межбюджетных</a:t>
            </a:r>
            <a:endParaRPr sz="1200" dirty="0">
              <a:latin typeface="Cambria"/>
              <a:cs typeface="Cambria"/>
            </a:endParaRPr>
          </a:p>
          <a:p>
            <a:pPr marL="12700" marR="5080" algn="just">
              <a:lnSpc>
                <a:spcPct val="100000"/>
              </a:lnSpc>
            </a:pPr>
            <a:r>
              <a:rPr sz="1200" b="1" spc="-10" dirty="0">
                <a:solidFill>
                  <a:srgbClr val="001F5F"/>
                </a:solidFill>
                <a:latin typeface="Cambria"/>
                <a:cs typeface="Cambria"/>
              </a:rPr>
              <a:t>трансфертов </a:t>
            </a: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в 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виде дотаций,  субсидий, субвенций </a:t>
            </a:r>
            <a:r>
              <a:rPr sz="1200" b="1" dirty="0">
                <a:solidFill>
                  <a:srgbClr val="001F5F"/>
                </a:solidFill>
                <a:latin typeface="Cambria"/>
                <a:cs typeface="Cambria"/>
              </a:rPr>
              <a:t>и </a:t>
            </a:r>
            <a:r>
              <a:rPr sz="1200" b="1" spc="-5" dirty="0" err="1">
                <a:solidFill>
                  <a:srgbClr val="001F5F"/>
                </a:solidFill>
                <a:latin typeface="Cambria"/>
                <a:cs typeface="Cambria"/>
              </a:rPr>
              <a:t>иных</a:t>
            </a:r>
            <a:r>
              <a:rPr sz="1200" b="1" spc="-5" dirty="0">
                <a:solidFill>
                  <a:srgbClr val="001F5F"/>
                </a:solidFill>
                <a:latin typeface="Cambria"/>
                <a:cs typeface="Cambria"/>
              </a:rPr>
              <a:t>  </a:t>
            </a:r>
            <a:r>
              <a:rPr sz="1200" b="1" spc="-10" dirty="0" err="1" smtClean="0">
                <a:solidFill>
                  <a:srgbClr val="001F5F"/>
                </a:solidFill>
                <a:latin typeface="Cambria"/>
                <a:cs typeface="Cambria"/>
              </a:rPr>
              <a:t>межбюджетных</a:t>
            </a:r>
            <a:r>
              <a:rPr sz="1200" b="1" spc="-55" dirty="0" smtClean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lang="ru-RU" sz="1200" b="1" spc="-55" dirty="0" smtClean="0">
                <a:solidFill>
                  <a:srgbClr val="001F5F"/>
                </a:solidFill>
                <a:latin typeface="Cambria"/>
                <a:cs typeface="Cambria"/>
              </a:rPr>
              <a:t> т</a:t>
            </a:r>
            <a:r>
              <a:rPr sz="1200" b="1" spc="-10" dirty="0" err="1" smtClean="0">
                <a:solidFill>
                  <a:srgbClr val="001F5F"/>
                </a:solidFill>
                <a:latin typeface="Cambria"/>
                <a:cs typeface="Cambria"/>
              </a:rPr>
              <a:t>рансфертов</a:t>
            </a:r>
            <a:endParaRPr sz="1200" dirty="0">
              <a:latin typeface="Cambria"/>
              <a:cs typeface="Cambria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  <a:spcBef>
                  <a:spcPts val="40"/>
                </a:spcBef>
              </a:pPr>
              <a:t>9</a:t>
            </a:fld>
            <a:endParaRPr dirty="0"/>
          </a:p>
        </p:txBody>
      </p:sp>
      <p:sp>
        <p:nvSpPr>
          <p:cNvPr id="18" name="Овал 17"/>
          <p:cNvSpPr/>
          <p:nvPr/>
        </p:nvSpPr>
        <p:spPr>
          <a:xfrm>
            <a:off x="0" y="0"/>
            <a:ext cx="1295400" cy="1219200"/>
          </a:xfrm>
          <a:prstGeom prst="ellipse">
            <a:avLst/>
          </a:prstGeom>
          <a:blipFill dpi="0" rotWithShape="0">
            <a:blip r:embed="rId7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1117</TotalTime>
  <Words>3114</Words>
  <Application>Microsoft Office PowerPoint</Application>
  <PresentationFormat>Экран (4:3)</PresentationFormat>
  <Paragraphs>693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Office Theme</vt:lpstr>
      <vt:lpstr>Слайд 1</vt:lpstr>
      <vt:lpstr>Слайд 2</vt:lpstr>
      <vt:lpstr>Слайд 3</vt:lpstr>
      <vt:lpstr>Слайд 4</vt:lpstr>
      <vt:lpstr>ИСПОЛНЕНИЕ МЕСТНОГО БЮДЖЕТА МАЙСКОГО МУНИЦИПАЛЬОГО РАЙОНА</vt:lpstr>
      <vt:lpstr>Слайд 6</vt:lpstr>
      <vt:lpstr>Слайд 7</vt:lpstr>
      <vt:lpstr>Слайд 8</vt:lpstr>
      <vt:lpstr>ИЗ ЧЕГО ФОРМИРУЕТСЯ ДОХОДНАЯ ЧАСТЬ МЕСТНОГО БЮДЖЕТА МАЙСКОГО МУНИЦИПАЛЬНОГО РАЙОНА</vt:lpstr>
      <vt:lpstr>Слайд 10</vt:lpstr>
      <vt:lpstr>ОСНОВНЫЕ ПАРАМЕТРЫ МЕСТНОГО БЮДЖЕТА МАЙСКОГО МУНИЦИПАЛЬНОГО РАЙОНА </vt:lpstr>
      <vt:lpstr>СТРУКТУРА  НАЛОГОВЫХ ДОХОДОВ МЕСТНОГО БЮДЖЕТА МАЙСКОГО МУНИЦИПАЛЬНОГО РАЙОНА</vt:lpstr>
      <vt:lpstr>СТРУКТУРА  НЕНАЛОГОВЫХ ДОХОДОВ МЕСТНОГО БЮДЖЕТА МАЙСКОГО МУНИЦИПАЛЬНОГО РАЙОНА</vt:lpstr>
      <vt:lpstr>Слайд 14</vt:lpstr>
      <vt:lpstr>Слайд 15</vt:lpstr>
      <vt:lpstr>Слайд 16</vt:lpstr>
      <vt:lpstr>Слайд 17</vt:lpstr>
      <vt:lpstr>ФОРМИРОВАНИЕ РАСХОДНОЙ ЧАСТИ МЕСТНОГО БЮДЖЕТА МАЙСКОГО МУНИЦИПАЛЬНОГО РАЙОНА</vt:lpstr>
      <vt:lpstr>Слайд 19</vt:lpstr>
      <vt:lpstr>РАСХОДНАЯ ЧАСТЬ  местного бюджета Майского муниципального района за 2019 год млн рублей</vt:lpstr>
      <vt:lpstr>РАСХОДНАЯ ЧАСТЬ  местного бюджета Майского муниципального района млн рублей</vt:lpstr>
      <vt:lpstr>Исполнение расходной части местного бюджета Майского муниципального района</vt:lpstr>
      <vt:lpstr>Слайд 23</vt:lpstr>
      <vt:lpstr>Слайд 24</vt:lpstr>
      <vt:lpstr>Слайд 25</vt:lpstr>
      <vt:lpstr>Слайд 26</vt:lpstr>
      <vt:lpstr>ГЛОССАРИЙ</vt:lpstr>
      <vt:lpstr>ГЛОССАРИЙ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fu73</dc:creator>
  <cp:lastModifiedBy>User</cp:lastModifiedBy>
  <cp:revision>131</cp:revision>
  <dcterms:created xsi:type="dcterms:W3CDTF">2020-08-25T06:29:42Z</dcterms:created>
  <dcterms:modified xsi:type="dcterms:W3CDTF">2020-08-31T13:00:13Z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2020-03-03T00:00:00Z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2020-08-25T00:00:00Z</vt:filetime>
  </property>
</Properties>
</file>